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ungee" panose="020B0604020202020204" charset="0"/>
      <p:regular r:id="rId12"/>
    </p:embeddedFont>
    <p:embeddedFont>
      <p:font typeface="Cabin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uli" panose="02000503040000020004" pitchFamily="2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sv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599" y="-9075951"/>
            <a:ext cx="20590236" cy="205902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28699" y="2081605"/>
            <a:ext cx="6526261" cy="11839022"/>
          </a:xfrm>
          <a:custGeom>
            <a:avLst/>
            <a:gdLst/>
            <a:ahLst/>
            <a:cxnLst/>
            <a:rect l="l" t="t" r="r" b="b"/>
            <a:pathLst>
              <a:path w="6526261" h="11839022">
                <a:moveTo>
                  <a:pt x="0" y="0"/>
                </a:moveTo>
                <a:lnTo>
                  <a:pt x="6526261" y="0"/>
                </a:lnTo>
                <a:lnTo>
                  <a:pt x="6526261" y="11839023"/>
                </a:lnTo>
                <a:lnTo>
                  <a:pt x="0" y="1183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93351" y="6583403"/>
            <a:ext cx="6966193" cy="965919"/>
            <a:chOff x="0" y="0"/>
            <a:chExt cx="1628821" cy="2258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8822" cy="225849"/>
            </a:xfrm>
            <a:custGeom>
              <a:avLst/>
              <a:gdLst/>
              <a:ahLst/>
              <a:cxnLst/>
              <a:rect l="l" t="t" r="r" b="b"/>
              <a:pathLst>
                <a:path w="1628822" h="225849">
                  <a:moveTo>
                    <a:pt x="111136" y="0"/>
                  </a:moveTo>
                  <a:lnTo>
                    <a:pt x="1517686" y="0"/>
                  </a:lnTo>
                  <a:cubicBezTo>
                    <a:pt x="1547161" y="0"/>
                    <a:pt x="1575429" y="11709"/>
                    <a:pt x="1596271" y="32551"/>
                  </a:cubicBezTo>
                  <a:cubicBezTo>
                    <a:pt x="1617113" y="53393"/>
                    <a:pt x="1628822" y="81661"/>
                    <a:pt x="1628822" y="111136"/>
                  </a:cubicBezTo>
                  <a:lnTo>
                    <a:pt x="1628822" y="114714"/>
                  </a:lnTo>
                  <a:cubicBezTo>
                    <a:pt x="1628822" y="144189"/>
                    <a:pt x="1617113" y="172457"/>
                    <a:pt x="1596271" y="193299"/>
                  </a:cubicBezTo>
                  <a:cubicBezTo>
                    <a:pt x="1575429" y="214140"/>
                    <a:pt x="1547161" y="225849"/>
                    <a:pt x="1517686" y="225849"/>
                  </a:cubicBezTo>
                  <a:lnTo>
                    <a:pt x="111136" y="225849"/>
                  </a:lnTo>
                  <a:cubicBezTo>
                    <a:pt x="81661" y="225849"/>
                    <a:pt x="53393" y="214140"/>
                    <a:pt x="32551" y="193299"/>
                  </a:cubicBezTo>
                  <a:cubicBezTo>
                    <a:pt x="11709" y="172457"/>
                    <a:pt x="0" y="144189"/>
                    <a:pt x="0" y="114714"/>
                  </a:cubicBezTo>
                  <a:lnTo>
                    <a:pt x="0" y="111136"/>
                  </a:lnTo>
                  <a:cubicBezTo>
                    <a:pt x="0" y="81661"/>
                    <a:pt x="11709" y="53393"/>
                    <a:pt x="32551" y="32551"/>
                  </a:cubicBezTo>
                  <a:cubicBezTo>
                    <a:pt x="53393" y="11709"/>
                    <a:pt x="81661" y="0"/>
                    <a:pt x="1111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28821" cy="282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69270" y="6747676"/>
            <a:ext cx="2315025" cy="637373"/>
            <a:chOff x="0" y="0"/>
            <a:chExt cx="541295" cy="1490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1295" cy="149029"/>
            </a:xfrm>
            <a:custGeom>
              <a:avLst/>
              <a:gdLst/>
              <a:ahLst/>
              <a:cxnLst/>
              <a:rect l="l" t="t" r="r" b="b"/>
              <a:pathLst>
                <a:path w="541295" h="149029">
                  <a:moveTo>
                    <a:pt x="74515" y="0"/>
                  </a:moveTo>
                  <a:lnTo>
                    <a:pt x="466780" y="0"/>
                  </a:lnTo>
                  <a:cubicBezTo>
                    <a:pt x="507933" y="0"/>
                    <a:pt x="541295" y="33361"/>
                    <a:pt x="541295" y="74515"/>
                  </a:cubicBezTo>
                  <a:lnTo>
                    <a:pt x="541295" y="74515"/>
                  </a:lnTo>
                  <a:cubicBezTo>
                    <a:pt x="541295" y="115668"/>
                    <a:pt x="507933" y="149029"/>
                    <a:pt x="466780" y="149029"/>
                  </a:cubicBezTo>
                  <a:lnTo>
                    <a:pt x="74515" y="149029"/>
                  </a:lnTo>
                  <a:cubicBezTo>
                    <a:pt x="33361" y="149029"/>
                    <a:pt x="0" y="115668"/>
                    <a:pt x="0" y="74515"/>
                  </a:cubicBezTo>
                  <a:lnTo>
                    <a:pt x="0" y="74515"/>
                  </a:lnTo>
                  <a:cubicBezTo>
                    <a:pt x="0" y="33361"/>
                    <a:pt x="33361" y="0"/>
                    <a:pt x="745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41295" cy="2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50621" y="764048"/>
            <a:ext cx="608679" cy="608679"/>
            <a:chOff x="0" y="0"/>
            <a:chExt cx="285198" cy="2851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5198" cy="285198"/>
            </a:xfrm>
            <a:custGeom>
              <a:avLst/>
              <a:gdLst/>
              <a:ahLst/>
              <a:cxnLst/>
              <a:rect l="l" t="t" r="r" b="b"/>
              <a:pathLst>
                <a:path w="285198" h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794218" y="882785"/>
            <a:ext cx="321485" cy="371204"/>
          </a:xfrm>
          <a:custGeom>
            <a:avLst/>
            <a:gdLst/>
            <a:ahLst/>
            <a:cxnLst/>
            <a:rect l="l" t="t" r="r" b="b"/>
            <a:pathLst>
              <a:path w="321485" h="371204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939120" y="6791725"/>
            <a:ext cx="2175327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Nhóm</a:t>
            </a: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2328" y="6791725"/>
            <a:ext cx="3739034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1" dirty="0" err="1">
                <a:solidFill>
                  <a:srgbClr val="0F0E0E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Nhóm</a:t>
            </a:r>
            <a:r>
              <a:rPr lang="en-US" sz="2000" b="1" dirty="0">
                <a:solidFill>
                  <a:srgbClr val="0F0E0E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F0E0E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thuyết</a:t>
            </a:r>
            <a:r>
              <a:rPr lang="en-US" sz="2000" b="1" dirty="0">
                <a:solidFill>
                  <a:srgbClr val="0F0E0E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2000" b="1" dirty="0" err="1">
                <a:solidFill>
                  <a:srgbClr val="0F0E0E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trình</a:t>
            </a:r>
            <a:endParaRPr lang="en-US" sz="2000" b="1" dirty="0">
              <a:solidFill>
                <a:srgbClr val="0F0E0E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070442" y="5482405"/>
            <a:ext cx="10585474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b="1" spc="848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MÔN HỌC: DEEP LEARNING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9325" y="2239333"/>
            <a:ext cx="7884675" cy="2898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8"/>
              </a:lnSpc>
            </a:pPr>
            <a:r>
              <a:rPr lang="en-US" sz="551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NHẬN DẠNG </a:t>
            </a:r>
          </a:p>
          <a:p>
            <a:pPr algn="l">
              <a:lnSpc>
                <a:spcPts val="7548"/>
              </a:lnSpc>
            </a:pPr>
            <a:r>
              <a:rPr lang="en-US" sz="551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CẢM XÚC &amp; GIỚI TÍNH </a:t>
            </a:r>
          </a:p>
          <a:p>
            <a:pPr algn="l">
              <a:lnSpc>
                <a:spcPts val="7548"/>
              </a:lnSpc>
            </a:pPr>
            <a:r>
              <a:rPr lang="en-US" sz="551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BẰNG MÔ HÌNH CNN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6353" y="8899558"/>
            <a:ext cx="482342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www.reallygreatsite.com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353" y="860425"/>
            <a:ext cx="2438700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LICERIA &amp; CO.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29624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17708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About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26452" y="860441"/>
            <a:ext cx="1104746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Contact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5362055" y="5436018"/>
            <a:ext cx="321025" cy="32102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912644" y="2808421"/>
            <a:ext cx="881574" cy="88157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040518" y="2936295"/>
            <a:ext cx="625825" cy="62582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0621" y="764048"/>
            <a:ext cx="608679" cy="608679"/>
            <a:chOff x="0" y="0"/>
            <a:chExt cx="285198" cy="285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198" cy="285198"/>
            </a:xfrm>
            <a:custGeom>
              <a:avLst/>
              <a:gdLst/>
              <a:ahLst/>
              <a:cxnLst/>
              <a:rect l="l" t="t" r="r" b="b"/>
              <a:pathLst>
                <a:path w="285198" h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94218" y="882785"/>
            <a:ext cx="321485" cy="371204"/>
          </a:xfrm>
          <a:custGeom>
            <a:avLst/>
            <a:gdLst/>
            <a:ahLst/>
            <a:cxnLst/>
            <a:rect l="l" t="t" r="r" b="b"/>
            <a:pathLst>
              <a:path w="321485" h="371204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741447" y="3100503"/>
            <a:ext cx="8110828" cy="3109858"/>
            <a:chOff x="0" y="0"/>
            <a:chExt cx="2136185" cy="8190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6185" cy="819057"/>
            </a:xfrm>
            <a:custGeom>
              <a:avLst/>
              <a:gdLst/>
              <a:ahLst/>
              <a:cxnLst/>
              <a:rect l="l" t="t" r="r" b="b"/>
              <a:pathLst>
                <a:path w="2136185" h="819057">
                  <a:moveTo>
                    <a:pt x="0" y="0"/>
                  </a:moveTo>
                  <a:lnTo>
                    <a:pt x="2136185" y="0"/>
                  </a:lnTo>
                  <a:lnTo>
                    <a:pt x="2136185" y="819057"/>
                  </a:lnTo>
                  <a:lnTo>
                    <a:pt x="0" y="8190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36185" cy="876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66353" y="860425"/>
            <a:ext cx="2438700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LICERIA &amp; CO.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29624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17708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26452" y="860441"/>
            <a:ext cx="1104746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Contact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30452" y="4049825"/>
            <a:ext cx="7368038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71"/>
              </a:lnSpc>
            </a:pPr>
            <a:r>
              <a:rPr lang="en-US" sz="10720" b="1" dirty="0">
                <a:solidFill>
                  <a:srgbClr val="41211A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990" y="3067729"/>
            <a:ext cx="3674802" cy="5389312"/>
            <a:chOff x="0" y="0"/>
            <a:chExt cx="4899736" cy="7185750"/>
          </a:xfrm>
        </p:grpSpPr>
        <p:sp>
          <p:nvSpPr>
            <p:cNvPr id="3" name="TextBox 3"/>
            <p:cNvSpPr txBox="1"/>
            <p:nvPr/>
          </p:nvSpPr>
          <p:spPr>
            <a:xfrm>
              <a:off x="495762" y="764360"/>
              <a:ext cx="4343168" cy="1118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Chi phí cố định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hàng tháng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95762" y="-30215"/>
              <a:ext cx="4343168" cy="66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FFFFFF"/>
                  </a:solidFill>
                  <a:latin typeface="Bungee"/>
                  <a:ea typeface="Bungee"/>
                  <a:cs typeface="Bungee"/>
                  <a:sym typeface="Bungee"/>
                </a:rPr>
                <a:t>Cố định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4899736" cy="7185750"/>
              <a:chOff x="0" y="0"/>
              <a:chExt cx="1243081" cy="182305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43081" cy="1823052"/>
              </a:xfrm>
              <a:custGeom>
                <a:avLst/>
                <a:gdLst/>
                <a:ahLst/>
                <a:cxnLst/>
                <a:rect l="l" t="t" r="r" b="b"/>
                <a:pathLst>
                  <a:path w="1243081" h="1823052">
                    <a:moveTo>
                      <a:pt x="1118621" y="1823051"/>
                    </a:moveTo>
                    <a:lnTo>
                      <a:pt x="124460" y="1823051"/>
                    </a:lnTo>
                    <a:cubicBezTo>
                      <a:pt x="55880" y="1823051"/>
                      <a:pt x="0" y="1767171"/>
                      <a:pt x="0" y="169859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8621" y="0"/>
                    </a:lnTo>
                    <a:cubicBezTo>
                      <a:pt x="1187201" y="0"/>
                      <a:pt x="1243081" y="55880"/>
                      <a:pt x="1243081" y="124460"/>
                    </a:cubicBezTo>
                    <a:lnTo>
                      <a:pt x="1243081" y="1698591"/>
                    </a:lnTo>
                    <a:cubicBezTo>
                      <a:pt x="1243081" y="1767171"/>
                      <a:pt x="1187201" y="1823052"/>
                      <a:pt x="1118621" y="182305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877917" y="653875"/>
              <a:ext cx="3544440" cy="601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4"/>
                </a:lnSpc>
              </a:pPr>
              <a:r>
                <a:rPr lang="en-US" sz="264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2001224227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3328" y="1504190"/>
              <a:ext cx="3956238" cy="631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E88BD"/>
                  </a:solidFill>
                  <a:latin typeface="Bungee"/>
                  <a:ea typeface="Bungee"/>
                  <a:cs typeface="Bungee"/>
                  <a:sym typeface="Bungee"/>
                </a:rPr>
                <a:t>Nguyễn chí tài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103637" y="2732263"/>
              <a:ext cx="2715620" cy="3651253"/>
            </a:xfrm>
            <a:custGeom>
              <a:avLst/>
              <a:gdLst/>
              <a:ahLst/>
              <a:cxnLst/>
              <a:rect l="l" t="t" r="r" b="b"/>
              <a:pathLst>
                <a:path w="2715620" h="3651253">
                  <a:moveTo>
                    <a:pt x="0" y="0"/>
                  </a:moveTo>
                  <a:lnTo>
                    <a:pt x="2715620" y="0"/>
                  </a:lnTo>
                  <a:lnTo>
                    <a:pt x="2715620" y="3651254"/>
                  </a:lnTo>
                  <a:lnTo>
                    <a:pt x="0" y="3651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387515" y="3145081"/>
            <a:ext cx="3257376" cy="1334670"/>
            <a:chOff x="0" y="0"/>
            <a:chExt cx="4343168" cy="177956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61225"/>
              <a:ext cx="4343168" cy="1118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Chi phí cố định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hàng tháng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343168" cy="66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FFFFFF"/>
                  </a:solidFill>
                  <a:latin typeface="Bungee"/>
                  <a:ea typeface="Bungee"/>
                  <a:cs typeface="Bungee"/>
                  <a:sym typeface="Bungee"/>
                </a:rPr>
                <a:t>Cố định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71917" y="3145081"/>
            <a:ext cx="3257376" cy="1334670"/>
            <a:chOff x="0" y="0"/>
            <a:chExt cx="4343168" cy="177956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61225"/>
              <a:ext cx="4343168" cy="1118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Chi phí cố định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hàng tháng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4343168" cy="66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FFFFFF"/>
                  </a:solidFill>
                  <a:latin typeface="Bungee"/>
                  <a:ea typeface="Bungee"/>
                  <a:cs typeface="Bungee"/>
                  <a:sym typeface="Bungee"/>
                </a:rPr>
                <a:t>Cố định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019829" y="1169555"/>
            <a:ext cx="7493131" cy="1066706"/>
            <a:chOff x="0" y="0"/>
            <a:chExt cx="1973500" cy="2809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73500" cy="280943"/>
            </a:xfrm>
            <a:custGeom>
              <a:avLst/>
              <a:gdLst/>
              <a:ahLst/>
              <a:cxnLst/>
              <a:rect l="l" t="t" r="r" b="b"/>
              <a:pathLst>
                <a:path w="1973500" h="280943">
                  <a:moveTo>
                    <a:pt x="52693" y="0"/>
                  </a:moveTo>
                  <a:lnTo>
                    <a:pt x="1920806" y="0"/>
                  </a:lnTo>
                  <a:cubicBezTo>
                    <a:pt x="1934781" y="0"/>
                    <a:pt x="1948184" y="5552"/>
                    <a:pt x="1958066" y="15434"/>
                  </a:cubicBezTo>
                  <a:cubicBezTo>
                    <a:pt x="1967948" y="25315"/>
                    <a:pt x="1973500" y="38718"/>
                    <a:pt x="1973500" y="52693"/>
                  </a:cubicBezTo>
                  <a:lnTo>
                    <a:pt x="1973500" y="228250"/>
                  </a:lnTo>
                  <a:cubicBezTo>
                    <a:pt x="1973500" y="257351"/>
                    <a:pt x="1949908" y="280943"/>
                    <a:pt x="1920806" y="280943"/>
                  </a:cubicBezTo>
                  <a:lnTo>
                    <a:pt x="52693" y="280943"/>
                  </a:lnTo>
                  <a:cubicBezTo>
                    <a:pt x="38718" y="280943"/>
                    <a:pt x="25315" y="275391"/>
                    <a:pt x="15434" y="265510"/>
                  </a:cubicBezTo>
                  <a:cubicBezTo>
                    <a:pt x="5552" y="255628"/>
                    <a:pt x="0" y="242225"/>
                    <a:pt x="0" y="228250"/>
                  </a:cubicBezTo>
                  <a:lnTo>
                    <a:pt x="0" y="52693"/>
                  </a:lnTo>
                  <a:cubicBezTo>
                    <a:pt x="0" y="38718"/>
                    <a:pt x="5552" y="25315"/>
                    <a:pt x="15434" y="15434"/>
                  </a:cubicBezTo>
                  <a:cubicBezTo>
                    <a:pt x="25315" y="5552"/>
                    <a:pt x="38718" y="0"/>
                    <a:pt x="526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973500" cy="34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 dirty="0">
                  <a:solidFill>
                    <a:srgbClr val="000000"/>
                  </a:solidFill>
                  <a:latin typeface="Arial" panose="020B0604020202020204" pitchFamily="34" charset="0"/>
                  <a:ea typeface="Canva Sans Bold"/>
                  <a:cs typeface="Arial" panose="020B0604020202020204" pitchFamily="34" charset="0"/>
                  <a:sym typeface="Canva Sans Bold"/>
                </a:rPr>
                <a:t>THÀNH VIÊN NHÓM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15693" y="3067729"/>
            <a:ext cx="3674802" cy="5389312"/>
            <a:chOff x="0" y="0"/>
            <a:chExt cx="4899736" cy="718575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899736" cy="7185750"/>
              <a:chOff x="0" y="0"/>
              <a:chExt cx="1243081" cy="182305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243081" cy="1823052"/>
              </a:xfrm>
              <a:custGeom>
                <a:avLst/>
                <a:gdLst/>
                <a:ahLst/>
                <a:cxnLst/>
                <a:rect l="l" t="t" r="r" b="b"/>
                <a:pathLst>
                  <a:path w="1243081" h="1823052">
                    <a:moveTo>
                      <a:pt x="1118621" y="1823051"/>
                    </a:moveTo>
                    <a:lnTo>
                      <a:pt x="124460" y="1823051"/>
                    </a:lnTo>
                    <a:cubicBezTo>
                      <a:pt x="55880" y="1823051"/>
                      <a:pt x="0" y="1767171"/>
                      <a:pt x="0" y="169859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8621" y="0"/>
                    </a:lnTo>
                    <a:cubicBezTo>
                      <a:pt x="1187201" y="0"/>
                      <a:pt x="1243081" y="55880"/>
                      <a:pt x="1243081" y="124460"/>
                    </a:cubicBezTo>
                    <a:lnTo>
                      <a:pt x="1243081" y="1698591"/>
                    </a:lnTo>
                    <a:cubicBezTo>
                      <a:pt x="1243081" y="1767171"/>
                      <a:pt x="1187201" y="1823052"/>
                      <a:pt x="1118621" y="182305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Freeform 22"/>
            <p:cNvSpPr/>
            <p:nvPr/>
          </p:nvSpPr>
          <p:spPr>
            <a:xfrm>
              <a:off x="964995" y="3049471"/>
              <a:ext cx="3126790" cy="3126790"/>
            </a:xfrm>
            <a:custGeom>
              <a:avLst/>
              <a:gdLst/>
              <a:ahLst/>
              <a:cxnLst/>
              <a:rect l="l" t="t" r="r" b="b"/>
              <a:pathLst>
                <a:path w="3126790" h="3126790">
                  <a:moveTo>
                    <a:pt x="0" y="0"/>
                  </a:moveTo>
                  <a:lnTo>
                    <a:pt x="3126790" y="0"/>
                  </a:lnTo>
                  <a:lnTo>
                    <a:pt x="3126790" y="3126790"/>
                  </a:lnTo>
                  <a:lnTo>
                    <a:pt x="0" y="3126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877917" y="653875"/>
              <a:ext cx="3544440" cy="601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4"/>
                </a:lnSpc>
              </a:pPr>
              <a:r>
                <a:rPr lang="en-US" sz="264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2001225916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83328" y="1504190"/>
              <a:ext cx="3956238" cy="631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E88BD"/>
                  </a:solidFill>
                  <a:latin typeface="Bungee"/>
                  <a:ea typeface="Bungee"/>
                  <a:cs typeface="Bungee"/>
                  <a:sym typeface="Bungee"/>
                </a:rPr>
                <a:t>tẠ NGUYÊN VŨ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00096" y="3067729"/>
            <a:ext cx="3674802" cy="5389238"/>
            <a:chOff x="0" y="0"/>
            <a:chExt cx="4899736" cy="718565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899736" cy="7185650"/>
              <a:chOff x="0" y="0"/>
              <a:chExt cx="1243081" cy="182302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243081" cy="1823026"/>
              </a:xfrm>
              <a:custGeom>
                <a:avLst/>
                <a:gdLst/>
                <a:ahLst/>
                <a:cxnLst/>
                <a:rect l="l" t="t" r="r" b="b"/>
                <a:pathLst>
                  <a:path w="1243081" h="1823026">
                    <a:moveTo>
                      <a:pt x="1118621" y="1823026"/>
                    </a:moveTo>
                    <a:lnTo>
                      <a:pt x="124460" y="1823026"/>
                    </a:lnTo>
                    <a:cubicBezTo>
                      <a:pt x="55880" y="1823026"/>
                      <a:pt x="0" y="1767146"/>
                      <a:pt x="0" y="169856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8621" y="0"/>
                    </a:lnTo>
                    <a:cubicBezTo>
                      <a:pt x="1187201" y="0"/>
                      <a:pt x="1243081" y="55880"/>
                      <a:pt x="1243081" y="124460"/>
                    </a:cubicBezTo>
                    <a:lnTo>
                      <a:pt x="1243081" y="1698566"/>
                    </a:lnTo>
                    <a:cubicBezTo>
                      <a:pt x="1243081" y="1767146"/>
                      <a:pt x="1187201" y="1823026"/>
                      <a:pt x="1118621" y="182302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Freeform 28"/>
            <p:cNvSpPr/>
            <p:nvPr/>
          </p:nvSpPr>
          <p:spPr>
            <a:xfrm>
              <a:off x="680648" y="2604564"/>
              <a:ext cx="3403961" cy="3403961"/>
            </a:xfrm>
            <a:custGeom>
              <a:avLst/>
              <a:gdLst/>
              <a:ahLst/>
              <a:cxnLst/>
              <a:rect l="l" t="t" r="r" b="b"/>
              <a:pathLst>
                <a:path w="3403961" h="3403961">
                  <a:moveTo>
                    <a:pt x="0" y="0"/>
                  </a:moveTo>
                  <a:lnTo>
                    <a:pt x="3403961" y="0"/>
                  </a:lnTo>
                  <a:lnTo>
                    <a:pt x="3403961" y="3403962"/>
                  </a:lnTo>
                  <a:lnTo>
                    <a:pt x="0" y="3403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877917" y="653875"/>
              <a:ext cx="3544440" cy="601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4"/>
                </a:lnSpc>
              </a:pPr>
              <a:r>
                <a:rPr lang="en-US" sz="264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2001222641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83328" y="1504091"/>
              <a:ext cx="3956238" cy="631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E88BD"/>
                  </a:solidFill>
                  <a:latin typeface="Bungee"/>
                  <a:ea typeface="Bungee"/>
                  <a:cs typeface="Bungee"/>
                  <a:sym typeface="Bungee"/>
                </a:rPr>
                <a:t>TRẦN CÔNG MINH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584498" y="3067729"/>
            <a:ext cx="3674802" cy="5389238"/>
            <a:chOff x="0" y="0"/>
            <a:chExt cx="4899736" cy="7185650"/>
          </a:xfrm>
        </p:grpSpPr>
        <p:sp>
          <p:nvSpPr>
            <p:cNvPr id="32" name="TextBox 32"/>
            <p:cNvSpPr txBox="1"/>
            <p:nvPr/>
          </p:nvSpPr>
          <p:spPr>
            <a:xfrm>
              <a:off x="495762" y="764360"/>
              <a:ext cx="4343168" cy="1118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Chi phí cố định</a:t>
              </a:r>
            </a:p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hàng tháng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495762" y="-30215"/>
              <a:ext cx="4343168" cy="669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49"/>
                </a:lnSpc>
              </a:pPr>
              <a:r>
                <a:rPr lang="en-US" sz="2699">
                  <a:solidFill>
                    <a:srgbClr val="FFFFFF"/>
                  </a:solidFill>
                  <a:latin typeface="Bungee"/>
                  <a:ea typeface="Bungee"/>
                  <a:cs typeface="Bungee"/>
                  <a:sym typeface="Bungee"/>
                </a:rPr>
                <a:t>Cố định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0" y="0"/>
              <a:ext cx="4899736" cy="7185650"/>
              <a:chOff x="0" y="0"/>
              <a:chExt cx="1243081" cy="182302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243081" cy="1823026"/>
              </a:xfrm>
              <a:custGeom>
                <a:avLst/>
                <a:gdLst/>
                <a:ahLst/>
                <a:cxnLst/>
                <a:rect l="l" t="t" r="r" b="b"/>
                <a:pathLst>
                  <a:path w="1243081" h="1823026">
                    <a:moveTo>
                      <a:pt x="1118621" y="1823026"/>
                    </a:moveTo>
                    <a:lnTo>
                      <a:pt x="124460" y="1823026"/>
                    </a:lnTo>
                    <a:cubicBezTo>
                      <a:pt x="55880" y="1823026"/>
                      <a:pt x="0" y="1767146"/>
                      <a:pt x="0" y="169856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18621" y="0"/>
                    </a:lnTo>
                    <a:cubicBezTo>
                      <a:pt x="1187201" y="0"/>
                      <a:pt x="1243081" y="55880"/>
                      <a:pt x="1243081" y="124460"/>
                    </a:cubicBezTo>
                    <a:lnTo>
                      <a:pt x="1243081" y="1698566"/>
                    </a:lnTo>
                    <a:cubicBezTo>
                      <a:pt x="1243081" y="1767146"/>
                      <a:pt x="1187201" y="1823026"/>
                      <a:pt x="1118621" y="182302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877917" y="653875"/>
              <a:ext cx="3544440" cy="601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74"/>
                </a:lnSpc>
              </a:pPr>
              <a:r>
                <a:rPr lang="en-US" sz="2649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2001225676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483328" y="1504091"/>
              <a:ext cx="3956238" cy="631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E88BD"/>
                  </a:solidFill>
                  <a:latin typeface="Bungee"/>
                  <a:ea typeface="Bungee"/>
                  <a:cs typeface="Bungee"/>
                  <a:sym typeface="Bungee"/>
                </a:rPr>
                <a:t>LÊ ĐỨC TRUNG</a:t>
              </a:r>
            </a:p>
          </p:txBody>
        </p:sp>
        <p:sp>
          <p:nvSpPr>
            <p:cNvPr id="38" name="Freeform 38"/>
            <p:cNvSpPr/>
            <p:nvPr/>
          </p:nvSpPr>
          <p:spPr>
            <a:xfrm>
              <a:off x="883180" y="2991202"/>
              <a:ext cx="3133376" cy="3133376"/>
            </a:xfrm>
            <a:custGeom>
              <a:avLst/>
              <a:gdLst/>
              <a:ahLst/>
              <a:cxnLst/>
              <a:rect l="l" t="t" r="r" b="b"/>
              <a:pathLst>
                <a:path w="3133376" h="3133376">
                  <a:moveTo>
                    <a:pt x="0" y="0"/>
                  </a:moveTo>
                  <a:lnTo>
                    <a:pt x="3133376" y="0"/>
                  </a:lnTo>
                  <a:lnTo>
                    <a:pt x="3133376" y="3133376"/>
                  </a:lnTo>
                  <a:lnTo>
                    <a:pt x="0" y="3133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0621" y="764048"/>
            <a:ext cx="608679" cy="608679"/>
            <a:chOff x="0" y="0"/>
            <a:chExt cx="285198" cy="285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198" cy="285198"/>
            </a:xfrm>
            <a:custGeom>
              <a:avLst/>
              <a:gdLst/>
              <a:ahLst/>
              <a:cxnLst/>
              <a:rect l="l" t="t" r="r" b="b"/>
              <a:pathLst>
                <a:path w="285198" h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94218" y="882785"/>
            <a:ext cx="321485" cy="371204"/>
          </a:xfrm>
          <a:custGeom>
            <a:avLst/>
            <a:gdLst/>
            <a:ahLst/>
            <a:cxnLst/>
            <a:rect l="l" t="t" r="r" b="b"/>
            <a:pathLst>
              <a:path w="321485" h="371204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61303" y="2059328"/>
            <a:ext cx="3456590" cy="5822118"/>
            <a:chOff x="0" y="0"/>
            <a:chExt cx="535516" cy="9019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5516" cy="901998"/>
            </a:xfrm>
            <a:custGeom>
              <a:avLst/>
              <a:gdLst/>
              <a:ahLst/>
              <a:cxnLst/>
              <a:rect l="l" t="t" r="r" b="b"/>
              <a:pathLst>
                <a:path w="535516" h="901998">
                  <a:moveTo>
                    <a:pt x="51514" y="0"/>
                  </a:moveTo>
                  <a:lnTo>
                    <a:pt x="484002" y="0"/>
                  </a:lnTo>
                  <a:cubicBezTo>
                    <a:pt x="497664" y="0"/>
                    <a:pt x="510767" y="5427"/>
                    <a:pt x="520428" y="15088"/>
                  </a:cubicBezTo>
                  <a:cubicBezTo>
                    <a:pt x="530089" y="24749"/>
                    <a:pt x="535516" y="37852"/>
                    <a:pt x="535516" y="51514"/>
                  </a:cubicBezTo>
                  <a:lnTo>
                    <a:pt x="535516" y="850484"/>
                  </a:lnTo>
                  <a:cubicBezTo>
                    <a:pt x="535516" y="864146"/>
                    <a:pt x="530089" y="877249"/>
                    <a:pt x="520428" y="886910"/>
                  </a:cubicBezTo>
                  <a:cubicBezTo>
                    <a:pt x="510767" y="896571"/>
                    <a:pt x="497664" y="901998"/>
                    <a:pt x="484002" y="901998"/>
                  </a:cubicBezTo>
                  <a:lnTo>
                    <a:pt x="51514" y="901998"/>
                  </a:lnTo>
                  <a:cubicBezTo>
                    <a:pt x="37852" y="901998"/>
                    <a:pt x="24749" y="896571"/>
                    <a:pt x="15088" y="886910"/>
                  </a:cubicBezTo>
                  <a:cubicBezTo>
                    <a:pt x="5427" y="877249"/>
                    <a:pt x="0" y="864146"/>
                    <a:pt x="0" y="850484"/>
                  </a:cubicBezTo>
                  <a:lnTo>
                    <a:pt x="0" y="51514"/>
                  </a:lnTo>
                  <a:cubicBezTo>
                    <a:pt x="0" y="37852"/>
                    <a:pt x="5427" y="24749"/>
                    <a:pt x="15088" y="15088"/>
                  </a:cubicBezTo>
                  <a:cubicBezTo>
                    <a:pt x="24749" y="5427"/>
                    <a:pt x="37852" y="0"/>
                    <a:pt x="51514" y="0"/>
                  </a:cubicBezTo>
                  <a:close/>
                </a:path>
              </a:pathLst>
            </a:custGeom>
            <a:blipFill>
              <a:blip r:embed="rId4"/>
              <a:stretch>
                <a:fillRect l="-76168" r="-7616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56635" y="2059328"/>
            <a:ext cx="2698130" cy="5822118"/>
            <a:chOff x="0" y="0"/>
            <a:chExt cx="418011" cy="90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8011" cy="901998"/>
            </a:xfrm>
            <a:custGeom>
              <a:avLst/>
              <a:gdLst/>
              <a:ahLst/>
              <a:cxnLst/>
              <a:rect l="l" t="t" r="r" b="b"/>
              <a:pathLst>
                <a:path w="418011" h="901998">
                  <a:moveTo>
                    <a:pt x="65995" y="0"/>
                  </a:moveTo>
                  <a:lnTo>
                    <a:pt x="352016" y="0"/>
                  </a:lnTo>
                  <a:cubicBezTo>
                    <a:pt x="388464" y="0"/>
                    <a:pt x="418011" y="29547"/>
                    <a:pt x="418011" y="65995"/>
                  </a:cubicBezTo>
                  <a:lnTo>
                    <a:pt x="418011" y="836003"/>
                  </a:lnTo>
                  <a:cubicBezTo>
                    <a:pt x="418011" y="853506"/>
                    <a:pt x="411058" y="870292"/>
                    <a:pt x="398681" y="882669"/>
                  </a:cubicBezTo>
                  <a:cubicBezTo>
                    <a:pt x="386305" y="895045"/>
                    <a:pt x="369519" y="901998"/>
                    <a:pt x="352016" y="901998"/>
                  </a:cubicBezTo>
                  <a:lnTo>
                    <a:pt x="65995" y="901998"/>
                  </a:lnTo>
                  <a:cubicBezTo>
                    <a:pt x="29547" y="901998"/>
                    <a:pt x="0" y="872451"/>
                    <a:pt x="0" y="836003"/>
                  </a:cubicBezTo>
                  <a:lnTo>
                    <a:pt x="0" y="65995"/>
                  </a:lnTo>
                  <a:cubicBezTo>
                    <a:pt x="0" y="29547"/>
                    <a:pt x="29547" y="0"/>
                    <a:pt x="65995" y="0"/>
                  </a:cubicBezTo>
                  <a:close/>
                </a:path>
              </a:pathLst>
            </a:custGeom>
            <a:blipFill>
              <a:blip r:embed="rId5"/>
              <a:stretch>
                <a:fillRect l="-93855" r="-9385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780572" y="9140689"/>
            <a:ext cx="2524575" cy="637373"/>
            <a:chOff x="0" y="0"/>
            <a:chExt cx="590291" cy="1490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0291" cy="149029"/>
            </a:xfrm>
            <a:custGeom>
              <a:avLst/>
              <a:gdLst/>
              <a:ahLst/>
              <a:cxnLst/>
              <a:rect l="l" t="t" r="r" b="b"/>
              <a:pathLst>
                <a:path w="590291" h="149029">
                  <a:moveTo>
                    <a:pt x="74515" y="0"/>
                  </a:moveTo>
                  <a:lnTo>
                    <a:pt x="515777" y="0"/>
                  </a:lnTo>
                  <a:cubicBezTo>
                    <a:pt x="556930" y="0"/>
                    <a:pt x="590291" y="33361"/>
                    <a:pt x="590291" y="74515"/>
                  </a:cubicBezTo>
                  <a:lnTo>
                    <a:pt x="590291" y="74515"/>
                  </a:lnTo>
                  <a:cubicBezTo>
                    <a:pt x="590291" y="115668"/>
                    <a:pt x="556930" y="149029"/>
                    <a:pt x="515777" y="149029"/>
                  </a:cubicBezTo>
                  <a:lnTo>
                    <a:pt x="74515" y="149029"/>
                  </a:lnTo>
                  <a:cubicBezTo>
                    <a:pt x="33361" y="149029"/>
                    <a:pt x="0" y="115668"/>
                    <a:pt x="0" y="74515"/>
                  </a:cubicBezTo>
                  <a:lnTo>
                    <a:pt x="0" y="74515"/>
                  </a:lnTo>
                  <a:cubicBezTo>
                    <a:pt x="0" y="33361"/>
                    <a:pt x="33361" y="0"/>
                    <a:pt x="745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90291" cy="2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774394" y="8102611"/>
            <a:ext cx="222262" cy="332288"/>
          </a:xfrm>
          <a:custGeom>
            <a:avLst/>
            <a:gdLst/>
            <a:ahLst/>
            <a:cxnLst/>
            <a:rect l="l" t="t" r="r" b="b"/>
            <a:pathLst>
              <a:path w="222262" h="332288">
                <a:moveTo>
                  <a:pt x="0" y="0"/>
                </a:moveTo>
                <a:lnTo>
                  <a:pt x="222262" y="0"/>
                </a:lnTo>
                <a:lnTo>
                  <a:pt x="222262" y="332289"/>
                </a:lnTo>
                <a:lnTo>
                  <a:pt x="0" y="332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28365" y="9023077"/>
            <a:ext cx="1930935" cy="235223"/>
          </a:xfrm>
          <a:custGeom>
            <a:avLst/>
            <a:gdLst/>
            <a:ahLst/>
            <a:cxnLst/>
            <a:rect l="l" t="t" r="r" b="b"/>
            <a:pathLst>
              <a:path w="1930935" h="235223">
                <a:moveTo>
                  <a:pt x="0" y="0"/>
                </a:moveTo>
                <a:lnTo>
                  <a:pt x="1930935" y="0"/>
                </a:lnTo>
                <a:lnTo>
                  <a:pt x="1930935" y="235223"/>
                </a:lnTo>
                <a:lnTo>
                  <a:pt x="0" y="235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168243" y="7006291"/>
            <a:ext cx="881574" cy="8815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296118" y="7134166"/>
            <a:ext cx="625825" cy="62582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60329" y="8561503"/>
            <a:ext cx="321025" cy="32102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33212" y="9251487"/>
            <a:ext cx="482342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Convolutional Neural Network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6353" y="860425"/>
            <a:ext cx="2438700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DEEP LEARNING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25795" y="1892107"/>
            <a:ext cx="736803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1"/>
              </a:lnSpc>
            </a:pPr>
            <a:r>
              <a:rPr lang="en-US" sz="5421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GIỚI THIỆU VỀ CNN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25795" y="2916758"/>
            <a:ext cx="8514817" cy="2437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CNN (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Mạng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nơ-ron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chập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)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một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mô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hình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Deep Learning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mạnh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mẽ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chuyên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lý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ảnh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liệu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có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cấu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trúc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không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gian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 CNN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lấy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cảm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hứng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giác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sinh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học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con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mô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phỏng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tế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bào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thần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kinh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ở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vùng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vỏ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thị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giác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phản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ứng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đặc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điểm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như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cạnh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góc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hình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dạng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trong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11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ảnh</a:t>
            </a:r>
            <a:r>
              <a:rPr lang="en-US" sz="211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50421" y="9184738"/>
            <a:ext cx="2175327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NHÓM 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929624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17708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About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26452" y="860441"/>
            <a:ext cx="1104746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Contact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0621" y="764048"/>
            <a:ext cx="608679" cy="608679"/>
            <a:chOff x="0" y="0"/>
            <a:chExt cx="285198" cy="285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198" cy="285198"/>
            </a:xfrm>
            <a:custGeom>
              <a:avLst/>
              <a:gdLst/>
              <a:ahLst/>
              <a:cxnLst/>
              <a:rect l="l" t="t" r="r" b="b"/>
              <a:pathLst>
                <a:path w="285198" h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94218" y="882785"/>
            <a:ext cx="321485" cy="371204"/>
          </a:xfrm>
          <a:custGeom>
            <a:avLst/>
            <a:gdLst/>
            <a:ahLst/>
            <a:cxnLst/>
            <a:rect l="l" t="t" r="r" b="b"/>
            <a:pathLst>
              <a:path w="321485" h="371204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61303" y="2059328"/>
            <a:ext cx="3456590" cy="5822118"/>
            <a:chOff x="0" y="0"/>
            <a:chExt cx="535516" cy="9019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5516" cy="901998"/>
            </a:xfrm>
            <a:custGeom>
              <a:avLst/>
              <a:gdLst/>
              <a:ahLst/>
              <a:cxnLst/>
              <a:rect l="l" t="t" r="r" b="b"/>
              <a:pathLst>
                <a:path w="535516" h="901998">
                  <a:moveTo>
                    <a:pt x="51514" y="0"/>
                  </a:moveTo>
                  <a:lnTo>
                    <a:pt x="484002" y="0"/>
                  </a:lnTo>
                  <a:cubicBezTo>
                    <a:pt x="497664" y="0"/>
                    <a:pt x="510767" y="5427"/>
                    <a:pt x="520428" y="15088"/>
                  </a:cubicBezTo>
                  <a:cubicBezTo>
                    <a:pt x="530089" y="24749"/>
                    <a:pt x="535516" y="37852"/>
                    <a:pt x="535516" y="51514"/>
                  </a:cubicBezTo>
                  <a:lnTo>
                    <a:pt x="535516" y="850484"/>
                  </a:lnTo>
                  <a:cubicBezTo>
                    <a:pt x="535516" y="864146"/>
                    <a:pt x="530089" y="877249"/>
                    <a:pt x="520428" y="886910"/>
                  </a:cubicBezTo>
                  <a:cubicBezTo>
                    <a:pt x="510767" y="896571"/>
                    <a:pt x="497664" y="901998"/>
                    <a:pt x="484002" y="901998"/>
                  </a:cubicBezTo>
                  <a:lnTo>
                    <a:pt x="51514" y="901998"/>
                  </a:lnTo>
                  <a:cubicBezTo>
                    <a:pt x="37852" y="901998"/>
                    <a:pt x="24749" y="896571"/>
                    <a:pt x="15088" y="886910"/>
                  </a:cubicBezTo>
                  <a:cubicBezTo>
                    <a:pt x="5427" y="877249"/>
                    <a:pt x="0" y="864146"/>
                    <a:pt x="0" y="850484"/>
                  </a:cubicBezTo>
                  <a:lnTo>
                    <a:pt x="0" y="51514"/>
                  </a:lnTo>
                  <a:cubicBezTo>
                    <a:pt x="0" y="37852"/>
                    <a:pt x="5427" y="24749"/>
                    <a:pt x="15088" y="15088"/>
                  </a:cubicBezTo>
                  <a:cubicBezTo>
                    <a:pt x="24749" y="5427"/>
                    <a:pt x="37852" y="0"/>
                    <a:pt x="51514" y="0"/>
                  </a:cubicBezTo>
                  <a:close/>
                </a:path>
              </a:pathLst>
            </a:custGeom>
            <a:blipFill>
              <a:blip r:embed="rId4"/>
              <a:stretch>
                <a:fillRect l="-76168" r="-7616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56635" y="2059328"/>
            <a:ext cx="2698130" cy="5822118"/>
            <a:chOff x="0" y="0"/>
            <a:chExt cx="418011" cy="90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8011" cy="901998"/>
            </a:xfrm>
            <a:custGeom>
              <a:avLst/>
              <a:gdLst/>
              <a:ahLst/>
              <a:cxnLst/>
              <a:rect l="l" t="t" r="r" b="b"/>
              <a:pathLst>
                <a:path w="418011" h="901998">
                  <a:moveTo>
                    <a:pt x="65995" y="0"/>
                  </a:moveTo>
                  <a:lnTo>
                    <a:pt x="352016" y="0"/>
                  </a:lnTo>
                  <a:cubicBezTo>
                    <a:pt x="388464" y="0"/>
                    <a:pt x="418011" y="29547"/>
                    <a:pt x="418011" y="65995"/>
                  </a:cubicBezTo>
                  <a:lnTo>
                    <a:pt x="418011" y="836003"/>
                  </a:lnTo>
                  <a:cubicBezTo>
                    <a:pt x="418011" y="853506"/>
                    <a:pt x="411058" y="870292"/>
                    <a:pt x="398681" y="882669"/>
                  </a:cubicBezTo>
                  <a:cubicBezTo>
                    <a:pt x="386305" y="895045"/>
                    <a:pt x="369519" y="901998"/>
                    <a:pt x="352016" y="901998"/>
                  </a:cubicBezTo>
                  <a:lnTo>
                    <a:pt x="65995" y="901998"/>
                  </a:lnTo>
                  <a:cubicBezTo>
                    <a:pt x="29547" y="901998"/>
                    <a:pt x="0" y="872451"/>
                    <a:pt x="0" y="836003"/>
                  </a:cubicBezTo>
                  <a:lnTo>
                    <a:pt x="0" y="65995"/>
                  </a:lnTo>
                  <a:cubicBezTo>
                    <a:pt x="0" y="29547"/>
                    <a:pt x="29547" y="0"/>
                    <a:pt x="65995" y="0"/>
                  </a:cubicBezTo>
                  <a:close/>
                </a:path>
              </a:pathLst>
            </a:custGeom>
            <a:blipFill>
              <a:blip r:embed="rId5"/>
              <a:stretch>
                <a:fillRect l="-93855" r="-9385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070996" y="8763528"/>
            <a:ext cx="2524575" cy="637373"/>
            <a:chOff x="0" y="0"/>
            <a:chExt cx="590291" cy="1490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0291" cy="149029"/>
            </a:xfrm>
            <a:custGeom>
              <a:avLst/>
              <a:gdLst/>
              <a:ahLst/>
              <a:cxnLst/>
              <a:rect l="l" t="t" r="r" b="b"/>
              <a:pathLst>
                <a:path w="590291" h="149029">
                  <a:moveTo>
                    <a:pt x="74515" y="0"/>
                  </a:moveTo>
                  <a:lnTo>
                    <a:pt x="515777" y="0"/>
                  </a:lnTo>
                  <a:cubicBezTo>
                    <a:pt x="556930" y="0"/>
                    <a:pt x="590291" y="33361"/>
                    <a:pt x="590291" y="74515"/>
                  </a:cubicBezTo>
                  <a:lnTo>
                    <a:pt x="590291" y="74515"/>
                  </a:lnTo>
                  <a:cubicBezTo>
                    <a:pt x="590291" y="115668"/>
                    <a:pt x="556930" y="149029"/>
                    <a:pt x="515777" y="149029"/>
                  </a:cubicBezTo>
                  <a:lnTo>
                    <a:pt x="74515" y="149029"/>
                  </a:lnTo>
                  <a:cubicBezTo>
                    <a:pt x="33361" y="149029"/>
                    <a:pt x="0" y="115668"/>
                    <a:pt x="0" y="74515"/>
                  </a:cubicBezTo>
                  <a:lnTo>
                    <a:pt x="0" y="74515"/>
                  </a:lnTo>
                  <a:cubicBezTo>
                    <a:pt x="0" y="33361"/>
                    <a:pt x="33361" y="0"/>
                    <a:pt x="745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90291" cy="2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835970" y="8550240"/>
            <a:ext cx="222262" cy="332288"/>
          </a:xfrm>
          <a:custGeom>
            <a:avLst/>
            <a:gdLst/>
            <a:ahLst/>
            <a:cxnLst/>
            <a:rect l="l" t="t" r="r" b="b"/>
            <a:pathLst>
              <a:path w="222262" h="332288">
                <a:moveTo>
                  <a:pt x="0" y="0"/>
                </a:moveTo>
                <a:lnTo>
                  <a:pt x="222262" y="0"/>
                </a:lnTo>
                <a:lnTo>
                  <a:pt x="222262" y="332288"/>
                </a:lnTo>
                <a:lnTo>
                  <a:pt x="0" y="332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47153" y="9517849"/>
            <a:ext cx="1930935" cy="235223"/>
          </a:xfrm>
          <a:custGeom>
            <a:avLst/>
            <a:gdLst/>
            <a:ahLst/>
            <a:cxnLst/>
            <a:rect l="l" t="t" r="r" b="b"/>
            <a:pathLst>
              <a:path w="1930935" h="235223">
                <a:moveTo>
                  <a:pt x="0" y="0"/>
                </a:moveTo>
                <a:lnTo>
                  <a:pt x="1930935" y="0"/>
                </a:lnTo>
                <a:lnTo>
                  <a:pt x="1930935" y="235223"/>
                </a:lnTo>
                <a:lnTo>
                  <a:pt x="0" y="235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333607" y="9044500"/>
            <a:ext cx="881574" cy="8815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61482" y="9172375"/>
            <a:ext cx="625825" cy="62582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60329" y="8561503"/>
            <a:ext cx="321025" cy="32102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20541" y="3309596"/>
            <a:ext cx="6257458" cy="730748"/>
            <a:chOff x="0" y="0"/>
            <a:chExt cx="1648055" cy="1924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48055" cy="192460"/>
            </a:xfrm>
            <a:custGeom>
              <a:avLst/>
              <a:gdLst/>
              <a:ahLst/>
              <a:cxnLst/>
              <a:rect l="l" t="t" r="r" b="b"/>
              <a:pathLst>
                <a:path w="1648055" h="192460">
                  <a:moveTo>
                    <a:pt x="63099" y="0"/>
                  </a:moveTo>
                  <a:lnTo>
                    <a:pt x="1584956" y="0"/>
                  </a:lnTo>
                  <a:cubicBezTo>
                    <a:pt x="1601691" y="0"/>
                    <a:pt x="1617740" y="6648"/>
                    <a:pt x="1629574" y="18481"/>
                  </a:cubicBezTo>
                  <a:cubicBezTo>
                    <a:pt x="1641407" y="30315"/>
                    <a:pt x="1648055" y="46364"/>
                    <a:pt x="1648055" y="63099"/>
                  </a:cubicBezTo>
                  <a:lnTo>
                    <a:pt x="1648055" y="129362"/>
                  </a:lnTo>
                  <a:cubicBezTo>
                    <a:pt x="1648055" y="146096"/>
                    <a:pt x="1641407" y="162146"/>
                    <a:pt x="1629574" y="173979"/>
                  </a:cubicBezTo>
                  <a:cubicBezTo>
                    <a:pt x="1617740" y="185812"/>
                    <a:pt x="1601691" y="192460"/>
                    <a:pt x="1584956" y="192460"/>
                  </a:cubicBezTo>
                  <a:lnTo>
                    <a:pt x="63099" y="192460"/>
                  </a:lnTo>
                  <a:cubicBezTo>
                    <a:pt x="46364" y="192460"/>
                    <a:pt x="30315" y="185812"/>
                    <a:pt x="18481" y="173979"/>
                  </a:cubicBezTo>
                  <a:cubicBezTo>
                    <a:pt x="6648" y="162146"/>
                    <a:pt x="0" y="146096"/>
                    <a:pt x="0" y="129362"/>
                  </a:cubicBezTo>
                  <a:lnTo>
                    <a:pt x="0" y="63099"/>
                  </a:lnTo>
                  <a:cubicBezTo>
                    <a:pt x="0" y="46364"/>
                    <a:pt x="6648" y="30315"/>
                    <a:pt x="18481" y="18481"/>
                  </a:cubicBezTo>
                  <a:cubicBezTo>
                    <a:pt x="30315" y="6648"/>
                    <a:pt x="46364" y="0"/>
                    <a:pt x="63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648055" cy="249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33212" y="9251487"/>
            <a:ext cx="482342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Convolutional Neural Network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6353" y="860425"/>
            <a:ext cx="2438700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DEEP LEARNING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140846" y="8807577"/>
            <a:ext cx="2175327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NHÓM 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29624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17708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About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26452" y="860441"/>
            <a:ext cx="1104746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Contact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09469" y="3467045"/>
            <a:ext cx="5086387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Convolutional Layer (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Lớp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tích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chập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420541" y="4382672"/>
            <a:ext cx="6257458" cy="730748"/>
            <a:chOff x="0" y="0"/>
            <a:chExt cx="1648055" cy="19246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48055" cy="192460"/>
            </a:xfrm>
            <a:custGeom>
              <a:avLst/>
              <a:gdLst/>
              <a:ahLst/>
              <a:cxnLst/>
              <a:rect l="l" t="t" r="r" b="b"/>
              <a:pathLst>
                <a:path w="1648055" h="192460">
                  <a:moveTo>
                    <a:pt x="63099" y="0"/>
                  </a:moveTo>
                  <a:lnTo>
                    <a:pt x="1584956" y="0"/>
                  </a:lnTo>
                  <a:cubicBezTo>
                    <a:pt x="1601691" y="0"/>
                    <a:pt x="1617740" y="6648"/>
                    <a:pt x="1629574" y="18481"/>
                  </a:cubicBezTo>
                  <a:cubicBezTo>
                    <a:pt x="1641407" y="30315"/>
                    <a:pt x="1648055" y="46364"/>
                    <a:pt x="1648055" y="63099"/>
                  </a:cubicBezTo>
                  <a:lnTo>
                    <a:pt x="1648055" y="129362"/>
                  </a:lnTo>
                  <a:cubicBezTo>
                    <a:pt x="1648055" y="146096"/>
                    <a:pt x="1641407" y="162146"/>
                    <a:pt x="1629574" y="173979"/>
                  </a:cubicBezTo>
                  <a:cubicBezTo>
                    <a:pt x="1617740" y="185812"/>
                    <a:pt x="1601691" y="192460"/>
                    <a:pt x="1584956" y="192460"/>
                  </a:cubicBezTo>
                  <a:lnTo>
                    <a:pt x="63099" y="192460"/>
                  </a:lnTo>
                  <a:cubicBezTo>
                    <a:pt x="46364" y="192460"/>
                    <a:pt x="30315" y="185812"/>
                    <a:pt x="18481" y="173979"/>
                  </a:cubicBezTo>
                  <a:cubicBezTo>
                    <a:pt x="6648" y="162146"/>
                    <a:pt x="0" y="146096"/>
                    <a:pt x="0" y="129362"/>
                  </a:cubicBezTo>
                  <a:lnTo>
                    <a:pt x="0" y="63099"/>
                  </a:lnTo>
                  <a:cubicBezTo>
                    <a:pt x="0" y="46364"/>
                    <a:pt x="6648" y="30315"/>
                    <a:pt x="18481" y="18481"/>
                  </a:cubicBezTo>
                  <a:cubicBezTo>
                    <a:pt x="30315" y="6648"/>
                    <a:pt x="46364" y="0"/>
                    <a:pt x="63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1648055" cy="249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664449" y="4540121"/>
            <a:ext cx="5176428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Activation Function (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Hàm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kích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hoạt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381353" y="5504375"/>
            <a:ext cx="6296646" cy="730748"/>
            <a:chOff x="0" y="0"/>
            <a:chExt cx="1658376" cy="19246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658376" cy="192460"/>
            </a:xfrm>
            <a:custGeom>
              <a:avLst/>
              <a:gdLst/>
              <a:ahLst/>
              <a:cxnLst/>
              <a:rect l="l" t="t" r="r" b="b"/>
              <a:pathLst>
                <a:path w="1658376" h="192460">
                  <a:moveTo>
                    <a:pt x="62706" y="0"/>
                  </a:moveTo>
                  <a:lnTo>
                    <a:pt x="1595670" y="0"/>
                  </a:lnTo>
                  <a:cubicBezTo>
                    <a:pt x="1612301" y="0"/>
                    <a:pt x="1628250" y="6607"/>
                    <a:pt x="1640010" y="18366"/>
                  </a:cubicBezTo>
                  <a:cubicBezTo>
                    <a:pt x="1651769" y="30126"/>
                    <a:pt x="1658376" y="46075"/>
                    <a:pt x="1658376" y="62706"/>
                  </a:cubicBezTo>
                  <a:lnTo>
                    <a:pt x="1658376" y="129754"/>
                  </a:lnTo>
                  <a:cubicBezTo>
                    <a:pt x="1658376" y="146385"/>
                    <a:pt x="1651769" y="162335"/>
                    <a:pt x="1640010" y="174094"/>
                  </a:cubicBezTo>
                  <a:cubicBezTo>
                    <a:pt x="1628250" y="185854"/>
                    <a:pt x="1612301" y="192460"/>
                    <a:pt x="1595670" y="192460"/>
                  </a:cubicBezTo>
                  <a:lnTo>
                    <a:pt x="62706" y="192460"/>
                  </a:lnTo>
                  <a:cubicBezTo>
                    <a:pt x="46075" y="192460"/>
                    <a:pt x="30126" y="185854"/>
                    <a:pt x="18366" y="174094"/>
                  </a:cubicBezTo>
                  <a:cubicBezTo>
                    <a:pt x="6607" y="162335"/>
                    <a:pt x="0" y="146385"/>
                    <a:pt x="0" y="129754"/>
                  </a:cubicBezTo>
                  <a:lnTo>
                    <a:pt x="0" y="62706"/>
                  </a:lnTo>
                  <a:cubicBezTo>
                    <a:pt x="0" y="46075"/>
                    <a:pt x="6607" y="30126"/>
                    <a:pt x="18366" y="18366"/>
                  </a:cubicBezTo>
                  <a:cubicBezTo>
                    <a:pt x="30126" y="6607"/>
                    <a:pt x="46075" y="0"/>
                    <a:pt x="627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1658376" cy="249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9703200" y="5661824"/>
            <a:ext cx="34983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Pooling Layer (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Lớp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gộp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420541" y="6578023"/>
            <a:ext cx="6257458" cy="730748"/>
            <a:chOff x="0" y="0"/>
            <a:chExt cx="1648055" cy="19246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648055" cy="192460"/>
            </a:xfrm>
            <a:custGeom>
              <a:avLst/>
              <a:gdLst/>
              <a:ahLst/>
              <a:cxnLst/>
              <a:rect l="l" t="t" r="r" b="b"/>
              <a:pathLst>
                <a:path w="1648055" h="192460">
                  <a:moveTo>
                    <a:pt x="63099" y="0"/>
                  </a:moveTo>
                  <a:lnTo>
                    <a:pt x="1584956" y="0"/>
                  </a:lnTo>
                  <a:cubicBezTo>
                    <a:pt x="1601691" y="0"/>
                    <a:pt x="1617740" y="6648"/>
                    <a:pt x="1629574" y="18481"/>
                  </a:cubicBezTo>
                  <a:cubicBezTo>
                    <a:pt x="1641407" y="30315"/>
                    <a:pt x="1648055" y="46364"/>
                    <a:pt x="1648055" y="63099"/>
                  </a:cubicBezTo>
                  <a:lnTo>
                    <a:pt x="1648055" y="129362"/>
                  </a:lnTo>
                  <a:cubicBezTo>
                    <a:pt x="1648055" y="146096"/>
                    <a:pt x="1641407" y="162146"/>
                    <a:pt x="1629574" y="173979"/>
                  </a:cubicBezTo>
                  <a:cubicBezTo>
                    <a:pt x="1617740" y="185812"/>
                    <a:pt x="1601691" y="192460"/>
                    <a:pt x="1584956" y="192460"/>
                  </a:cubicBezTo>
                  <a:lnTo>
                    <a:pt x="63099" y="192460"/>
                  </a:lnTo>
                  <a:cubicBezTo>
                    <a:pt x="46364" y="192460"/>
                    <a:pt x="30315" y="185812"/>
                    <a:pt x="18481" y="173979"/>
                  </a:cubicBezTo>
                  <a:cubicBezTo>
                    <a:pt x="6648" y="162146"/>
                    <a:pt x="0" y="146096"/>
                    <a:pt x="0" y="129362"/>
                  </a:cubicBezTo>
                  <a:lnTo>
                    <a:pt x="0" y="63099"/>
                  </a:lnTo>
                  <a:cubicBezTo>
                    <a:pt x="0" y="46364"/>
                    <a:pt x="6648" y="30315"/>
                    <a:pt x="18481" y="18481"/>
                  </a:cubicBezTo>
                  <a:cubicBezTo>
                    <a:pt x="30315" y="6648"/>
                    <a:pt x="46364" y="0"/>
                    <a:pt x="63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648055" cy="249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9581054" y="6730423"/>
            <a:ext cx="594196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Fully Connected Layer (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Lớp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kết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nối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đầy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đủ</a:t>
            </a: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925795" y="1892107"/>
            <a:ext cx="736803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1"/>
              </a:lnSpc>
            </a:pPr>
            <a:r>
              <a:rPr lang="en-US" sz="5421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GIỚI THIỆU VỀ CNN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0621" y="764048"/>
            <a:ext cx="608679" cy="608679"/>
            <a:chOff x="0" y="0"/>
            <a:chExt cx="285198" cy="285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198" cy="285198"/>
            </a:xfrm>
            <a:custGeom>
              <a:avLst/>
              <a:gdLst/>
              <a:ahLst/>
              <a:cxnLst/>
              <a:rect l="l" t="t" r="r" b="b"/>
              <a:pathLst>
                <a:path w="285198" h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94218" y="882785"/>
            <a:ext cx="321485" cy="371204"/>
          </a:xfrm>
          <a:custGeom>
            <a:avLst/>
            <a:gdLst/>
            <a:ahLst/>
            <a:cxnLst/>
            <a:rect l="l" t="t" r="r" b="b"/>
            <a:pathLst>
              <a:path w="321485" h="371204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61303" y="2059328"/>
            <a:ext cx="3456590" cy="5822118"/>
            <a:chOff x="0" y="0"/>
            <a:chExt cx="535516" cy="9019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5516" cy="901998"/>
            </a:xfrm>
            <a:custGeom>
              <a:avLst/>
              <a:gdLst/>
              <a:ahLst/>
              <a:cxnLst/>
              <a:rect l="l" t="t" r="r" b="b"/>
              <a:pathLst>
                <a:path w="535516" h="901998">
                  <a:moveTo>
                    <a:pt x="51514" y="0"/>
                  </a:moveTo>
                  <a:lnTo>
                    <a:pt x="484002" y="0"/>
                  </a:lnTo>
                  <a:cubicBezTo>
                    <a:pt x="497664" y="0"/>
                    <a:pt x="510767" y="5427"/>
                    <a:pt x="520428" y="15088"/>
                  </a:cubicBezTo>
                  <a:cubicBezTo>
                    <a:pt x="530089" y="24749"/>
                    <a:pt x="535516" y="37852"/>
                    <a:pt x="535516" y="51514"/>
                  </a:cubicBezTo>
                  <a:lnTo>
                    <a:pt x="535516" y="850484"/>
                  </a:lnTo>
                  <a:cubicBezTo>
                    <a:pt x="535516" y="864146"/>
                    <a:pt x="530089" y="877249"/>
                    <a:pt x="520428" y="886910"/>
                  </a:cubicBezTo>
                  <a:cubicBezTo>
                    <a:pt x="510767" y="896571"/>
                    <a:pt x="497664" y="901998"/>
                    <a:pt x="484002" y="901998"/>
                  </a:cubicBezTo>
                  <a:lnTo>
                    <a:pt x="51514" y="901998"/>
                  </a:lnTo>
                  <a:cubicBezTo>
                    <a:pt x="37852" y="901998"/>
                    <a:pt x="24749" y="896571"/>
                    <a:pt x="15088" y="886910"/>
                  </a:cubicBezTo>
                  <a:cubicBezTo>
                    <a:pt x="5427" y="877249"/>
                    <a:pt x="0" y="864146"/>
                    <a:pt x="0" y="850484"/>
                  </a:cubicBezTo>
                  <a:lnTo>
                    <a:pt x="0" y="51514"/>
                  </a:lnTo>
                  <a:cubicBezTo>
                    <a:pt x="0" y="37852"/>
                    <a:pt x="5427" y="24749"/>
                    <a:pt x="15088" y="15088"/>
                  </a:cubicBezTo>
                  <a:cubicBezTo>
                    <a:pt x="24749" y="5427"/>
                    <a:pt x="37852" y="0"/>
                    <a:pt x="51514" y="0"/>
                  </a:cubicBezTo>
                  <a:close/>
                </a:path>
              </a:pathLst>
            </a:custGeom>
            <a:blipFill>
              <a:blip r:embed="rId4"/>
              <a:stretch>
                <a:fillRect l="-101063" r="-10106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181197" y="2059328"/>
            <a:ext cx="3488916" cy="5822118"/>
            <a:chOff x="0" y="0"/>
            <a:chExt cx="540524" cy="90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524" cy="901998"/>
            </a:xfrm>
            <a:custGeom>
              <a:avLst/>
              <a:gdLst/>
              <a:ahLst/>
              <a:cxnLst/>
              <a:rect l="l" t="t" r="r" b="b"/>
              <a:pathLst>
                <a:path w="540524" h="901998">
                  <a:moveTo>
                    <a:pt x="51037" y="0"/>
                  </a:moveTo>
                  <a:lnTo>
                    <a:pt x="489487" y="0"/>
                  </a:lnTo>
                  <a:cubicBezTo>
                    <a:pt x="517674" y="0"/>
                    <a:pt x="540524" y="22850"/>
                    <a:pt x="540524" y="51037"/>
                  </a:cubicBezTo>
                  <a:lnTo>
                    <a:pt x="540524" y="850961"/>
                  </a:lnTo>
                  <a:cubicBezTo>
                    <a:pt x="540524" y="879148"/>
                    <a:pt x="517674" y="901998"/>
                    <a:pt x="489487" y="901998"/>
                  </a:cubicBezTo>
                  <a:lnTo>
                    <a:pt x="51037" y="901998"/>
                  </a:lnTo>
                  <a:cubicBezTo>
                    <a:pt x="22850" y="901998"/>
                    <a:pt x="0" y="879148"/>
                    <a:pt x="0" y="850961"/>
                  </a:cubicBezTo>
                  <a:lnTo>
                    <a:pt x="0" y="51037"/>
                  </a:lnTo>
                  <a:cubicBezTo>
                    <a:pt x="0" y="22850"/>
                    <a:pt x="22850" y="0"/>
                    <a:pt x="51037" y="0"/>
                  </a:cubicBezTo>
                  <a:close/>
                </a:path>
              </a:pathLst>
            </a:custGeom>
            <a:blipFill>
              <a:blip r:embed="rId5"/>
              <a:stretch>
                <a:fillRect l="-33437" r="-3343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070996" y="8763528"/>
            <a:ext cx="2524575" cy="637373"/>
            <a:chOff x="0" y="0"/>
            <a:chExt cx="590291" cy="1490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0291" cy="149029"/>
            </a:xfrm>
            <a:custGeom>
              <a:avLst/>
              <a:gdLst/>
              <a:ahLst/>
              <a:cxnLst/>
              <a:rect l="l" t="t" r="r" b="b"/>
              <a:pathLst>
                <a:path w="590291" h="149029">
                  <a:moveTo>
                    <a:pt x="74515" y="0"/>
                  </a:moveTo>
                  <a:lnTo>
                    <a:pt x="515777" y="0"/>
                  </a:lnTo>
                  <a:cubicBezTo>
                    <a:pt x="556930" y="0"/>
                    <a:pt x="590291" y="33361"/>
                    <a:pt x="590291" y="74515"/>
                  </a:cubicBezTo>
                  <a:lnTo>
                    <a:pt x="590291" y="74515"/>
                  </a:lnTo>
                  <a:cubicBezTo>
                    <a:pt x="590291" y="115668"/>
                    <a:pt x="556930" y="149029"/>
                    <a:pt x="515777" y="149029"/>
                  </a:cubicBezTo>
                  <a:lnTo>
                    <a:pt x="74515" y="149029"/>
                  </a:lnTo>
                  <a:cubicBezTo>
                    <a:pt x="33361" y="149029"/>
                    <a:pt x="0" y="115668"/>
                    <a:pt x="0" y="74515"/>
                  </a:cubicBezTo>
                  <a:lnTo>
                    <a:pt x="0" y="74515"/>
                  </a:lnTo>
                  <a:cubicBezTo>
                    <a:pt x="0" y="33361"/>
                    <a:pt x="33361" y="0"/>
                    <a:pt x="745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590291" cy="2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835970" y="8550240"/>
            <a:ext cx="222262" cy="332288"/>
          </a:xfrm>
          <a:custGeom>
            <a:avLst/>
            <a:gdLst/>
            <a:ahLst/>
            <a:cxnLst/>
            <a:rect l="l" t="t" r="r" b="b"/>
            <a:pathLst>
              <a:path w="222262" h="332288">
                <a:moveTo>
                  <a:pt x="0" y="0"/>
                </a:moveTo>
                <a:lnTo>
                  <a:pt x="222262" y="0"/>
                </a:lnTo>
                <a:lnTo>
                  <a:pt x="222262" y="332288"/>
                </a:lnTo>
                <a:lnTo>
                  <a:pt x="0" y="332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47153" y="9517849"/>
            <a:ext cx="1930935" cy="235223"/>
          </a:xfrm>
          <a:custGeom>
            <a:avLst/>
            <a:gdLst/>
            <a:ahLst/>
            <a:cxnLst/>
            <a:rect l="l" t="t" r="r" b="b"/>
            <a:pathLst>
              <a:path w="1930935" h="235223">
                <a:moveTo>
                  <a:pt x="0" y="0"/>
                </a:moveTo>
                <a:lnTo>
                  <a:pt x="1930935" y="0"/>
                </a:lnTo>
                <a:lnTo>
                  <a:pt x="1930935" y="235223"/>
                </a:lnTo>
                <a:lnTo>
                  <a:pt x="0" y="2352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333607" y="9044500"/>
            <a:ext cx="881574" cy="8815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61482" y="9172375"/>
            <a:ext cx="625825" cy="62582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060329" y="8561503"/>
            <a:ext cx="321025" cy="32102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772070" y="3750229"/>
            <a:ext cx="5342791" cy="730748"/>
            <a:chOff x="0" y="0"/>
            <a:chExt cx="1407155" cy="19246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07155" cy="192460"/>
            </a:xfrm>
            <a:custGeom>
              <a:avLst/>
              <a:gdLst/>
              <a:ahLst/>
              <a:cxnLst/>
              <a:rect l="l" t="t" r="r" b="b"/>
              <a:pathLst>
                <a:path w="1407155" h="192460">
                  <a:moveTo>
                    <a:pt x="73901" y="0"/>
                  </a:moveTo>
                  <a:lnTo>
                    <a:pt x="1333254" y="0"/>
                  </a:lnTo>
                  <a:cubicBezTo>
                    <a:pt x="1374068" y="0"/>
                    <a:pt x="1407155" y="33087"/>
                    <a:pt x="1407155" y="73901"/>
                  </a:cubicBezTo>
                  <a:lnTo>
                    <a:pt x="1407155" y="118559"/>
                  </a:lnTo>
                  <a:cubicBezTo>
                    <a:pt x="1407155" y="159374"/>
                    <a:pt x="1374068" y="192460"/>
                    <a:pt x="1333254" y="192460"/>
                  </a:cubicBezTo>
                  <a:lnTo>
                    <a:pt x="73901" y="192460"/>
                  </a:lnTo>
                  <a:cubicBezTo>
                    <a:pt x="33087" y="192460"/>
                    <a:pt x="0" y="159374"/>
                    <a:pt x="0" y="118559"/>
                  </a:cubicBezTo>
                  <a:lnTo>
                    <a:pt x="0" y="73901"/>
                  </a:lnTo>
                  <a:cubicBezTo>
                    <a:pt x="0" y="33087"/>
                    <a:pt x="33087" y="0"/>
                    <a:pt x="739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407155" cy="249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820880" y="4766727"/>
            <a:ext cx="5342791" cy="730748"/>
            <a:chOff x="0" y="0"/>
            <a:chExt cx="1407155" cy="19246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07155" cy="192460"/>
            </a:xfrm>
            <a:custGeom>
              <a:avLst/>
              <a:gdLst/>
              <a:ahLst/>
              <a:cxnLst/>
              <a:rect l="l" t="t" r="r" b="b"/>
              <a:pathLst>
                <a:path w="1407155" h="192460">
                  <a:moveTo>
                    <a:pt x="73901" y="0"/>
                  </a:moveTo>
                  <a:lnTo>
                    <a:pt x="1333254" y="0"/>
                  </a:lnTo>
                  <a:cubicBezTo>
                    <a:pt x="1374068" y="0"/>
                    <a:pt x="1407155" y="33087"/>
                    <a:pt x="1407155" y="73901"/>
                  </a:cubicBezTo>
                  <a:lnTo>
                    <a:pt x="1407155" y="118559"/>
                  </a:lnTo>
                  <a:cubicBezTo>
                    <a:pt x="1407155" y="159374"/>
                    <a:pt x="1374068" y="192460"/>
                    <a:pt x="1333254" y="192460"/>
                  </a:cubicBezTo>
                  <a:lnTo>
                    <a:pt x="73901" y="192460"/>
                  </a:lnTo>
                  <a:cubicBezTo>
                    <a:pt x="33087" y="192460"/>
                    <a:pt x="0" y="159374"/>
                    <a:pt x="0" y="118559"/>
                  </a:cubicBezTo>
                  <a:lnTo>
                    <a:pt x="0" y="73901"/>
                  </a:lnTo>
                  <a:cubicBezTo>
                    <a:pt x="0" y="33087"/>
                    <a:pt x="33087" y="0"/>
                    <a:pt x="739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407155" cy="249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33212" y="9251487"/>
            <a:ext cx="482342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Convolutional Neural Network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6353" y="860425"/>
            <a:ext cx="2438700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DEEP LEARNING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140846" y="8807577"/>
            <a:ext cx="2175327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NHÓM 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29624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17708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About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26452" y="860441"/>
            <a:ext cx="1104746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Contact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47665" y="1926986"/>
            <a:ext cx="736803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1"/>
              </a:lnSpc>
            </a:pPr>
            <a:r>
              <a:rPr lang="en-US" sz="5421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MỤC TIÊU DỰ ÁN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747665" y="2978449"/>
            <a:ext cx="5440412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Ứng</a:t>
            </a:r>
            <a:r>
              <a:rPr lang="en-US" sz="21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dụng</a:t>
            </a:r>
            <a:r>
              <a:rPr lang="en-US" sz="21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CNN </a:t>
            </a:r>
            <a:r>
              <a:rPr lang="en-US" sz="2199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vào</a:t>
            </a:r>
            <a:r>
              <a:rPr lang="en-US" sz="21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hai</a:t>
            </a:r>
            <a:r>
              <a:rPr lang="en-US" sz="21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nhiệm</a:t>
            </a:r>
            <a:r>
              <a:rPr lang="en-US" sz="21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vụ</a:t>
            </a:r>
            <a:r>
              <a:rPr lang="en-US" sz="21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21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20880" y="3907678"/>
            <a:ext cx="4952081" cy="327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 LOẠI  GIỚI TÍNH CON NGƯỜI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48754" y="4924176"/>
            <a:ext cx="4667994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0000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NHẬN DIỆN CẢM XÚC CON NGƯỜI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0621" y="764048"/>
            <a:ext cx="608679" cy="608679"/>
            <a:chOff x="0" y="0"/>
            <a:chExt cx="285198" cy="285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198" cy="285198"/>
            </a:xfrm>
            <a:custGeom>
              <a:avLst/>
              <a:gdLst/>
              <a:ahLst/>
              <a:cxnLst/>
              <a:rect l="l" t="t" r="r" b="b"/>
              <a:pathLst>
                <a:path w="285198" h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94218" y="882785"/>
            <a:ext cx="321485" cy="371204"/>
          </a:xfrm>
          <a:custGeom>
            <a:avLst/>
            <a:gdLst/>
            <a:ahLst/>
            <a:cxnLst/>
            <a:rect l="l" t="t" r="r" b="b"/>
            <a:pathLst>
              <a:path w="321485" h="371204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89519" y="2148816"/>
            <a:ext cx="5865546" cy="6065223"/>
            <a:chOff x="0" y="0"/>
            <a:chExt cx="947199" cy="979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7199" cy="979444"/>
            </a:xfrm>
            <a:custGeom>
              <a:avLst/>
              <a:gdLst/>
              <a:ahLst/>
              <a:cxnLst/>
              <a:rect l="l" t="t" r="r" b="b"/>
              <a:pathLst>
                <a:path w="947199" h="979444">
                  <a:moveTo>
                    <a:pt x="30358" y="0"/>
                  </a:moveTo>
                  <a:lnTo>
                    <a:pt x="916841" y="0"/>
                  </a:lnTo>
                  <a:cubicBezTo>
                    <a:pt x="924892" y="0"/>
                    <a:pt x="932614" y="3198"/>
                    <a:pt x="938307" y="8892"/>
                  </a:cubicBezTo>
                  <a:cubicBezTo>
                    <a:pt x="944000" y="14585"/>
                    <a:pt x="947199" y="22306"/>
                    <a:pt x="947199" y="30358"/>
                  </a:cubicBezTo>
                  <a:lnTo>
                    <a:pt x="947199" y="949086"/>
                  </a:lnTo>
                  <a:cubicBezTo>
                    <a:pt x="947199" y="965852"/>
                    <a:pt x="933607" y="979444"/>
                    <a:pt x="916841" y="979444"/>
                  </a:cubicBezTo>
                  <a:lnTo>
                    <a:pt x="30358" y="979444"/>
                  </a:lnTo>
                  <a:cubicBezTo>
                    <a:pt x="22306" y="979444"/>
                    <a:pt x="14585" y="976245"/>
                    <a:pt x="8892" y="970552"/>
                  </a:cubicBezTo>
                  <a:cubicBezTo>
                    <a:pt x="3198" y="964859"/>
                    <a:pt x="0" y="957137"/>
                    <a:pt x="0" y="949086"/>
                  </a:cubicBezTo>
                  <a:lnTo>
                    <a:pt x="0" y="30358"/>
                  </a:lnTo>
                  <a:cubicBezTo>
                    <a:pt x="0" y="13592"/>
                    <a:pt x="13592" y="0"/>
                    <a:pt x="30358" y="0"/>
                  </a:cubicBezTo>
                  <a:close/>
                </a:path>
              </a:pathLst>
            </a:custGeom>
            <a:blipFill>
              <a:blip r:embed="rId4"/>
              <a:stretch>
                <a:fillRect l="-13598" r="-1359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225421" y="8870437"/>
            <a:ext cx="2524575" cy="637373"/>
            <a:chOff x="0" y="0"/>
            <a:chExt cx="590291" cy="1490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0291" cy="149029"/>
            </a:xfrm>
            <a:custGeom>
              <a:avLst/>
              <a:gdLst/>
              <a:ahLst/>
              <a:cxnLst/>
              <a:rect l="l" t="t" r="r" b="b"/>
              <a:pathLst>
                <a:path w="590291" h="149029">
                  <a:moveTo>
                    <a:pt x="74515" y="0"/>
                  </a:moveTo>
                  <a:lnTo>
                    <a:pt x="515777" y="0"/>
                  </a:lnTo>
                  <a:cubicBezTo>
                    <a:pt x="556930" y="0"/>
                    <a:pt x="590291" y="33361"/>
                    <a:pt x="590291" y="74515"/>
                  </a:cubicBezTo>
                  <a:lnTo>
                    <a:pt x="590291" y="74515"/>
                  </a:lnTo>
                  <a:cubicBezTo>
                    <a:pt x="590291" y="115668"/>
                    <a:pt x="556930" y="149029"/>
                    <a:pt x="515777" y="149029"/>
                  </a:cubicBezTo>
                  <a:lnTo>
                    <a:pt x="74515" y="149029"/>
                  </a:lnTo>
                  <a:cubicBezTo>
                    <a:pt x="33361" y="149029"/>
                    <a:pt x="0" y="115668"/>
                    <a:pt x="0" y="74515"/>
                  </a:cubicBezTo>
                  <a:lnTo>
                    <a:pt x="0" y="74515"/>
                  </a:lnTo>
                  <a:cubicBezTo>
                    <a:pt x="0" y="33361"/>
                    <a:pt x="33361" y="0"/>
                    <a:pt x="745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90291" cy="2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01578" y="9624758"/>
            <a:ext cx="1930935" cy="235223"/>
          </a:xfrm>
          <a:custGeom>
            <a:avLst/>
            <a:gdLst/>
            <a:ahLst/>
            <a:cxnLst/>
            <a:rect l="l" t="t" r="r" b="b"/>
            <a:pathLst>
              <a:path w="1930935" h="235223">
                <a:moveTo>
                  <a:pt x="0" y="0"/>
                </a:moveTo>
                <a:lnTo>
                  <a:pt x="1930934" y="0"/>
                </a:lnTo>
                <a:lnTo>
                  <a:pt x="1930934" y="235223"/>
                </a:lnTo>
                <a:lnTo>
                  <a:pt x="0" y="235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42653" y="2816450"/>
            <a:ext cx="8310049" cy="1989756"/>
            <a:chOff x="0" y="0"/>
            <a:chExt cx="2188655" cy="5240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88655" cy="524051"/>
            </a:xfrm>
            <a:custGeom>
              <a:avLst/>
              <a:gdLst/>
              <a:ahLst/>
              <a:cxnLst/>
              <a:rect l="l" t="t" r="r" b="b"/>
              <a:pathLst>
                <a:path w="2188655" h="524051">
                  <a:moveTo>
                    <a:pt x="0" y="0"/>
                  </a:moveTo>
                  <a:lnTo>
                    <a:pt x="2188655" y="0"/>
                  </a:lnTo>
                  <a:lnTo>
                    <a:pt x="2188655" y="524051"/>
                  </a:lnTo>
                  <a:lnTo>
                    <a:pt x="0" y="5240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88655" cy="581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66353" y="860425"/>
            <a:ext cx="2438700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LICERIA &amp; CO.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1002" y="1700380"/>
            <a:ext cx="8009924" cy="72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0"/>
              </a:lnSpc>
            </a:pP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loại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giới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tính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con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người</a:t>
            </a:r>
            <a:endParaRPr lang="en-US" sz="4280" b="1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02241" y="2839690"/>
            <a:ext cx="8009924" cy="184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7"/>
              </a:lnSpc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Sử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dụng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mô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CNN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nhận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diện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biệt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giới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tính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Nam/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Nữ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ảnh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khuôn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mặt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Mô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học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cách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trích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đặc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trưng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biệt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giữa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khuôn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mặt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nam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nữ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thông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qua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nhiều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lớp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xử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lý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29624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17708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About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26452" y="860441"/>
            <a:ext cx="1104746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09695" y="8052076"/>
            <a:ext cx="4892539" cy="51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u="sng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 LIỆU TRAIN CHO CHỨC NĂNG PHÂN LOẠI GIỚI TÍNH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295270" y="8914486"/>
            <a:ext cx="2175327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NHÓM 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1939" y="9282786"/>
            <a:ext cx="482342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Convolutional Neural Network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A9B0E7-CFC0-42D8-ACE2-0FBC54123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653" y="5119474"/>
            <a:ext cx="8366718" cy="16242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0621" y="764048"/>
            <a:ext cx="608679" cy="608679"/>
            <a:chOff x="0" y="0"/>
            <a:chExt cx="285198" cy="285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198" cy="285198"/>
            </a:xfrm>
            <a:custGeom>
              <a:avLst/>
              <a:gdLst/>
              <a:ahLst/>
              <a:cxnLst/>
              <a:rect l="l" t="t" r="r" b="b"/>
              <a:pathLst>
                <a:path w="285198" h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94218" y="882785"/>
            <a:ext cx="321485" cy="371204"/>
          </a:xfrm>
          <a:custGeom>
            <a:avLst/>
            <a:gdLst/>
            <a:ahLst/>
            <a:cxnLst/>
            <a:rect l="l" t="t" r="r" b="b"/>
            <a:pathLst>
              <a:path w="321485" h="371204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225421" y="8870437"/>
            <a:ext cx="2524575" cy="637373"/>
            <a:chOff x="0" y="0"/>
            <a:chExt cx="590291" cy="1490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0291" cy="149029"/>
            </a:xfrm>
            <a:custGeom>
              <a:avLst/>
              <a:gdLst/>
              <a:ahLst/>
              <a:cxnLst/>
              <a:rect l="l" t="t" r="r" b="b"/>
              <a:pathLst>
                <a:path w="590291" h="149029">
                  <a:moveTo>
                    <a:pt x="74515" y="0"/>
                  </a:moveTo>
                  <a:lnTo>
                    <a:pt x="515777" y="0"/>
                  </a:lnTo>
                  <a:cubicBezTo>
                    <a:pt x="556930" y="0"/>
                    <a:pt x="590291" y="33361"/>
                    <a:pt x="590291" y="74515"/>
                  </a:cubicBezTo>
                  <a:lnTo>
                    <a:pt x="590291" y="74515"/>
                  </a:lnTo>
                  <a:cubicBezTo>
                    <a:pt x="590291" y="115668"/>
                    <a:pt x="556930" y="149029"/>
                    <a:pt x="515777" y="149029"/>
                  </a:cubicBezTo>
                  <a:lnTo>
                    <a:pt x="74515" y="149029"/>
                  </a:lnTo>
                  <a:cubicBezTo>
                    <a:pt x="33361" y="149029"/>
                    <a:pt x="0" y="115668"/>
                    <a:pt x="0" y="74515"/>
                  </a:cubicBezTo>
                  <a:lnTo>
                    <a:pt x="0" y="74515"/>
                  </a:lnTo>
                  <a:cubicBezTo>
                    <a:pt x="0" y="33361"/>
                    <a:pt x="33361" y="0"/>
                    <a:pt x="745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90291" cy="2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601578" y="9624758"/>
            <a:ext cx="1930935" cy="235223"/>
          </a:xfrm>
          <a:custGeom>
            <a:avLst/>
            <a:gdLst/>
            <a:ahLst/>
            <a:cxnLst/>
            <a:rect l="l" t="t" r="r" b="b"/>
            <a:pathLst>
              <a:path w="1930935" h="235223">
                <a:moveTo>
                  <a:pt x="0" y="0"/>
                </a:moveTo>
                <a:lnTo>
                  <a:pt x="1930934" y="0"/>
                </a:lnTo>
                <a:lnTo>
                  <a:pt x="1930934" y="235223"/>
                </a:lnTo>
                <a:lnTo>
                  <a:pt x="0" y="235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96586" y="4963033"/>
            <a:ext cx="633037" cy="633037"/>
          </a:xfrm>
          <a:custGeom>
            <a:avLst/>
            <a:gdLst/>
            <a:ahLst/>
            <a:cxnLst/>
            <a:rect l="l" t="t" r="r" b="b"/>
            <a:pathLst>
              <a:path w="633037" h="633037">
                <a:moveTo>
                  <a:pt x="0" y="0"/>
                </a:moveTo>
                <a:lnTo>
                  <a:pt x="633038" y="0"/>
                </a:lnTo>
                <a:lnTo>
                  <a:pt x="633038" y="633037"/>
                </a:lnTo>
                <a:lnTo>
                  <a:pt x="0" y="633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46546" y="5776373"/>
            <a:ext cx="507515" cy="507515"/>
          </a:xfrm>
          <a:custGeom>
            <a:avLst/>
            <a:gdLst/>
            <a:ahLst/>
            <a:cxnLst/>
            <a:rect l="l" t="t" r="r" b="b"/>
            <a:pathLst>
              <a:path w="507515" h="507515">
                <a:moveTo>
                  <a:pt x="0" y="0"/>
                </a:moveTo>
                <a:lnTo>
                  <a:pt x="507515" y="0"/>
                </a:lnTo>
                <a:lnTo>
                  <a:pt x="507515" y="507515"/>
                </a:lnTo>
                <a:lnTo>
                  <a:pt x="0" y="507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190940" y="6554199"/>
            <a:ext cx="545151" cy="545151"/>
          </a:xfrm>
          <a:custGeom>
            <a:avLst/>
            <a:gdLst/>
            <a:ahLst/>
            <a:cxnLst/>
            <a:rect l="l" t="t" r="r" b="b"/>
            <a:pathLst>
              <a:path w="545151" h="545151">
                <a:moveTo>
                  <a:pt x="0" y="0"/>
                </a:moveTo>
                <a:lnTo>
                  <a:pt x="545151" y="0"/>
                </a:lnTo>
                <a:lnTo>
                  <a:pt x="545151" y="545150"/>
                </a:lnTo>
                <a:lnTo>
                  <a:pt x="0" y="545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05054" y="7329852"/>
            <a:ext cx="602545" cy="602545"/>
          </a:xfrm>
          <a:custGeom>
            <a:avLst/>
            <a:gdLst/>
            <a:ahLst/>
            <a:cxnLst/>
            <a:rect l="l" t="t" r="r" b="b"/>
            <a:pathLst>
              <a:path w="602545" h="602545">
                <a:moveTo>
                  <a:pt x="0" y="0"/>
                </a:moveTo>
                <a:lnTo>
                  <a:pt x="602545" y="0"/>
                </a:lnTo>
                <a:lnTo>
                  <a:pt x="602545" y="602546"/>
                </a:lnTo>
                <a:lnTo>
                  <a:pt x="0" y="60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413756" y="8101641"/>
            <a:ext cx="602545" cy="602545"/>
          </a:xfrm>
          <a:custGeom>
            <a:avLst/>
            <a:gdLst/>
            <a:ahLst/>
            <a:cxnLst/>
            <a:rect l="l" t="t" r="r" b="b"/>
            <a:pathLst>
              <a:path w="602545" h="602545">
                <a:moveTo>
                  <a:pt x="0" y="0"/>
                </a:moveTo>
                <a:lnTo>
                  <a:pt x="602546" y="0"/>
                </a:lnTo>
                <a:lnTo>
                  <a:pt x="602546" y="602546"/>
                </a:lnTo>
                <a:lnTo>
                  <a:pt x="0" y="602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66353" y="860425"/>
            <a:ext cx="2438700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LICERIA &amp; CO.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2653" y="1657306"/>
            <a:ext cx="8009924" cy="7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0"/>
              </a:lnSpc>
            </a:pP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loại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cảm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xúc</a:t>
            </a:r>
            <a:endParaRPr lang="en-US" sz="4280" b="1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742653" y="2754202"/>
            <a:ext cx="8310049" cy="1989756"/>
            <a:chOff x="0" y="0"/>
            <a:chExt cx="2188655" cy="5240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88655" cy="524051"/>
            </a:xfrm>
            <a:custGeom>
              <a:avLst/>
              <a:gdLst/>
              <a:ahLst/>
              <a:cxnLst/>
              <a:rect l="l" t="t" r="r" b="b"/>
              <a:pathLst>
                <a:path w="2188655" h="524051">
                  <a:moveTo>
                    <a:pt x="0" y="0"/>
                  </a:moveTo>
                  <a:lnTo>
                    <a:pt x="2188655" y="0"/>
                  </a:lnTo>
                  <a:lnTo>
                    <a:pt x="2188655" y="524051"/>
                  </a:lnTo>
                  <a:lnTo>
                    <a:pt x="0" y="5240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188655" cy="581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70052" y="2747958"/>
            <a:ext cx="8009924" cy="183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7"/>
              </a:lnSpc>
            </a:pP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Sử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dụng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mô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hình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CNN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5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lớp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chập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để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nhận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diện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5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cảm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xúc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cơ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con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Mô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hình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học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trích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đặc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trưng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biểu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cảm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khuôn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mặt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để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loại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xác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trạng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thái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cảm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xúc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29624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17708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About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26452" y="860441"/>
            <a:ext cx="1104746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Contact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95270" y="8914486"/>
            <a:ext cx="2175327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NHÓM 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1939" y="9282786"/>
            <a:ext cx="482342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Convolutional Neural Network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1089" y="5071626"/>
            <a:ext cx="4445124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Trạng 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thái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Neutral (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Trung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tính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1089" y="5839462"/>
            <a:ext cx="243985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Happy (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Vui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vẻ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1089" y="6640856"/>
            <a:ext cx="2294744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Sad (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Buồn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bã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1089" y="7442249"/>
            <a:ext cx="265044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Angry (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Tức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giận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1089" y="8194988"/>
            <a:ext cx="3459882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ctr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Surprised (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Ngạc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nhiên</a:t>
            </a: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)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570370" y="2543974"/>
            <a:ext cx="7080250" cy="5001672"/>
            <a:chOff x="0" y="0"/>
            <a:chExt cx="1386478" cy="9794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86478" cy="979444"/>
            </a:xfrm>
            <a:custGeom>
              <a:avLst/>
              <a:gdLst/>
              <a:ahLst/>
              <a:cxnLst/>
              <a:rect l="l" t="t" r="r" b="b"/>
              <a:pathLst>
                <a:path w="1386478" h="979444">
                  <a:moveTo>
                    <a:pt x="25149" y="0"/>
                  </a:moveTo>
                  <a:lnTo>
                    <a:pt x="1361328" y="0"/>
                  </a:lnTo>
                  <a:cubicBezTo>
                    <a:pt x="1367998" y="0"/>
                    <a:pt x="1374395" y="2650"/>
                    <a:pt x="1379112" y="7366"/>
                  </a:cubicBezTo>
                  <a:cubicBezTo>
                    <a:pt x="1383828" y="12083"/>
                    <a:pt x="1386478" y="18479"/>
                    <a:pt x="1386478" y="25149"/>
                  </a:cubicBezTo>
                  <a:lnTo>
                    <a:pt x="1386478" y="954294"/>
                  </a:lnTo>
                  <a:cubicBezTo>
                    <a:pt x="1386478" y="960964"/>
                    <a:pt x="1383828" y="967361"/>
                    <a:pt x="1379112" y="972078"/>
                  </a:cubicBezTo>
                  <a:cubicBezTo>
                    <a:pt x="1374395" y="976794"/>
                    <a:pt x="1367998" y="979444"/>
                    <a:pt x="1361328" y="979444"/>
                  </a:cubicBezTo>
                  <a:lnTo>
                    <a:pt x="25149" y="979444"/>
                  </a:lnTo>
                  <a:cubicBezTo>
                    <a:pt x="18479" y="979444"/>
                    <a:pt x="12083" y="976794"/>
                    <a:pt x="7366" y="972078"/>
                  </a:cubicBezTo>
                  <a:cubicBezTo>
                    <a:pt x="2650" y="967361"/>
                    <a:pt x="0" y="960964"/>
                    <a:pt x="0" y="954294"/>
                  </a:cubicBezTo>
                  <a:lnTo>
                    <a:pt x="0" y="25149"/>
                  </a:lnTo>
                  <a:cubicBezTo>
                    <a:pt x="0" y="18479"/>
                    <a:pt x="2650" y="12083"/>
                    <a:pt x="7366" y="7366"/>
                  </a:cubicBezTo>
                  <a:cubicBezTo>
                    <a:pt x="12083" y="2650"/>
                    <a:pt x="18479" y="0"/>
                    <a:pt x="25149" y="0"/>
                  </a:cubicBezTo>
                  <a:close/>
                </a:path>
              </a:pathLst>
            </a:custGeom>
            <a:blipFill>
              <a:blip r:embed="rId11"/>
              <a:stretch>
                <a:fillRect l="-6514" r="-651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0621" y="764048"/>
            <a:ext cx="608679" cy="608679"/>
            <a:chOff x="0" y="0"/>
            <a:chExt cx="285198" cy="285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198" cy="285198"/>
            </a:xfrm>
            <a:custGeom>
              <a:avLst/>
              <a:gdLst/>
              <a:ahLst/>
              <a:cxnLst/>
              <a:rect l="l" t="t" r="r" b="b"/>
              <a:pathLst>
                <a:path w="285198" h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94218" y="882785"/>
            <a:ext cx="321485" cy="371204"/>
          </a:xfrm>
          <a:custGeom>
            <a:avLst/>
            <a:gdLst/>
            <a:ahLst/>
            <a:cxnLst/>
            <a:rect l="l" t="t" r="r" b="b"/>
            <a:pathLst>
              <a:path w="321485" h="371204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70370" y="2543974"/>
            <a:ext cx="7080250" cy="5001672"/>
            <a:chOff x="0" y="0"/>
            <a:chExt cx="1386478" cy="979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6478" cy="979444"/>
            </a:xfrm>
            <a:custGeom>
              <a:avLst/>
              <a:gdLst/>
              <a:ahLst/>
              <a:cxnLst/>
              <a:rect l="l" t="t" r="r" b="b"/>
              <a:pathLst>
                <a:path w="1386478" h="979444">
                  <a:moveTo>
                    <a:pt x="25149" y="0"/>
                  </a:moveTo>
                  <a:lnTo>
                    <a:pt x="1361328" y="0"/>
                  </a:lnTo>
                  <a:cubicBezTo>
                    <a:pt x="1367998" y="0"/>
                    <a:pt x="1374395" y="2650"/>
                    <a:pt x="1379112" y="7366"/>
                  </a:cubicBezTo>
                  <a:cubicBezTo>
                    <a:pt x="1383828" y="12083"/>
                    <a:pt x="1386478" y="18479"/>
                    <a:pt x="1386478" y="25149"/>
                  </a:cubicBezTo>
                  <a:lnTo>
                    <a:pt x="1386478" y="954294"/>
                  </a:lnTo>
                  <a:cubicBezTo>
                    <a:pt x="1386478" y="960964"/>
                    <a:pt x="1383828" y="967361"/>
                    <a:pt x="1379112" y="972078"/>
                  </a:cubicBezTo>
                  <a:cubicBezTo>
                    <a:pt x="1374395" y="976794"/>
                    <a:pt x="1367998" y="979444"/>
                    <a:pt x="1361328" y="979444"/>
                  </a:cubicBezTo>
                  <a:lnTo>
                    <a:pt x="25149" y="979444"/>
                  </a:lnTo>
                  <a:cubicBezTo>
                    <a:pt x="18479" y="979444"/>
                    <a:pt x="12083" y="976794"/>
                    <a:pt x="7366" y="972078"/>
                  </a:cubicBezTo>
                  <a:cubicBezTo>
                    <a:pt x="2650" y="967361"/>
                    <a:pt x="0" y="960964"/>
                    <a:pt x="0" y="954294"/>
                  </a:cubicBezTo>
                  <a:lnTo>
                    <a:pt x="0" y="25149"/>
                  </a:lnTo>
                  <a:cubicBezTo>
                    <a:pt x="0" y="18479"/>
                    <a:pt x="2650" y="12083"/>
                    <a:pt x="7366" y="7366"/>
                  </a:cubicBezTo>
                  <a:cubicBezTo>
                    <a:pt x="12083" y="2650"/>
                    <a:pt x="18479" y="0"/>
                    <a:pt x="25149" y="0"/>
                  </a:cubicBezTo>
                  <a:close/>
                </a:path>
              </a:pathLst>
            </a:custGeom>
            <a:blipFill>
              <a:blip r:embed="rId4"/>
              <a:stretch>
                <a:fillRect l="-6514" r="-651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225421" y="8870437"/>
            <a:ext cx="2524575" cy="637373"/>
            <a:chOff x="0" y="0"/>
            <a:chExt cx="590291" cy="1490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0291" cy="149029"/>
            </a:xfrm>
            <a:custGeom>
              <a:avLst/>
              <a:gdLst/>
              <a:ahLst/>
              <a:cxnLst/>
              <a:rect l="l" t="t" r="r" b="b"/>
              <a:pathLst>
                <a:path w="590291" h="149029">
                  <a:moveTo>
                    <a:pt x="74515" y="0"/>
                  </a:moveTo>
                  <a:lnTo>
                    <a:pt x="515777" y="0"/>
                  </a:lnTo>
                  <a:cubicBezTo>
                    <a:pt x="556930" y="0"/>
                    <a:pt x="590291" y="33361"/>
                    <a:pt x="590291" y="74515"/>
                  </a:cubicBezTo>
                  <a:lnTo>
                    <a:pt x="590291" y="74515"/>
                  </a:lnTo>
                  <a:cubicBezTo>
                    <a:pt x="590291" y="115668"/>
                    <a:pt x="556930" y="149029"/>
                    <a:pt x="515777" y="149029"/>
                  </a:cubicBezTo>
                  <a:lnTo>
                    <a:pt x="74515" y="149029"/>
                  </a:lnTo>
                  <a:cubicBezTo>
                    <a:pt x="33361" y="149029"/>
                    <a:pt x="0" y="115668"/>
                    <a:pt x="0" y="74515"/>
                  </a:cubicBezTo>
                  <a:lnTo>
                    <a:pt x="0" y="74515"/>
                  </a:lnTo>
                  <a:cubicBezTo>
                    <a:pt x="0" y="33361"/>
                    <a:pt x="33361" y="0"/>
                    <a:pt x="745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90291" cy="2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01578" y="9624758"/>
            <a:ext cx="1930935" cy="235223"/>
          </a:xfrm>
          <a:custGeom>
            <a:avLst/>
            <a:gdLst/>
            <a:ahLst/>
            <a:cxnLst/>
            <a:rect l="l" t="t" r="r" b="b"/>
            <a:pathLst>
              <a:path w="1930935" h="235223">
                <a:moveTo>
                  <a:pt x="0" y="0"/>
                </a:moveTo>
                <a:lnTo>
                  <a:pt x="1930934" y="0"/>
                </a:lnTo>
                <a:lnTo>
                  <a:pt x="1930934" y="235223"/>
                </a:lnTo>
                <a:lnTo>
                  <a:pt x="0" y="235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42653" y="2754202"/>
            <a:ext cx="8310049" cy="1989756"/>
            <a:chOff x="0" y="0"/>
            <a:chExt cx="2188655" cy="5240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88655" cy="524051"/>
            </a:xfrm>
            <a:custGeom>
              <a:avLst/>
              <a:gdLst/>
              <a:ahLst/>
              <a:cxnLst/>
              <a:rect l="l" t="t" r="r" b="b"/>
              <a:pathLst>
                <a:path w="2188655" h="524051">
                  <a:moveTo>
                    <a:pt x="0" y="0"/>
                  </a:moveTo>
                  <a:lnTo>
                    <a:pt x="2188655" y="0"/>
                  </a:lnTo>
                  <a:lnTo>
                    <a:pt x="2188655" y="524051"/>
                  </a:lnTo>
                  <a:lnTo>
                    <a:pt x="0" y="5240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88655" cy="581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66353" y="860425"/>
            <a:ext cx="2438700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LICERIA &amp; CO.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1089" y="1606573"/>
            <a:ext cx="8009924" cy="7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0"/>
              </a:lnSpc>
            </a:pP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loại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cảm</a:t>
            </a:r>
            <a:r>
              <a:rPr lang="en-US" sz="428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4280" b="1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xúc</a:t>
            </a:r>
            <a:endParaRPr lang="en-US" sz="4280" b="1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0052" y="2747958"/>
            <a:ext cx="8009924" cy="1838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7"/>
              </a:lnSpc>
            </a:pP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Sử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dụng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mô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hình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CNN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với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5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lớp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chập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để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nhận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diện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tích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5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cảm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xúc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cơ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bản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con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Mô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hình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học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trích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xuất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đặc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trưng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từ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biểu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cảm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khuôn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mặt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để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loại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chính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xác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trạng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thái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cảm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xúc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của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1956" dirty="0" err="1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dùng</a:t>
            </a:r>
            <a:r>
              <a:rPr lang="en-US" sz="1956" dirty="0">
                <a:solidFill>
                  <a:srgbClr val="000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29624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17708" y="860441"/>
            <a:ext cx="927891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About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26452" y="860441"/>
            <a:ext cx="1104746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Contact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295270" y="8914486"/>
            <a:ext cx="2175327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NHÓM 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1939" y="9282786"/>
            <a:ext cx="482342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Convolutional Neural Network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91420" y="7734946"/>
            <a:ext cx="3729261" cy="51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u="sng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DỮ LIỆU TRAIN CHO NHẬN DIỆN CẢM XÚC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145E31D-AC6B-44B7-B38E-686787F41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39" y="5063034"/>
            <a:ext cx="8310049" cy="21970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25421" y="8870437"/>
            <a:ext cx="2524575" cy="637373"/>
            <a:chOff x="0" y="0"/>
            <a:chExt cx="590291" cy="1490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291" cy="149029"/>
            </a:xfrm>
            <a:custGeom>
              <a:avLst/>
              <a:gdLst/>
              <a:ahLst/>
              <a:cxnLst/>
              <a:rect l="l" t="t" r="r" b="b"/>
              <a:pathLst>
                <a:path w="590291" h="149029">
                  <a:moveTo>
                    <a:pt x="74515" y="0"/>
                  </a:moveTo>
                  <a:lnTo>
                    <a:pt x="515777" y="0"/>
                  </a:lnTo>
                  <a:cubicBezTo>
                    <a:pt x="556930" y="0"/>
                    <a:pt x="590291" y="33361"/>
                    <a:pt x="590291" y="74515"/>
                  </a:cubicBezTo>
                  <a:lnTo>
                    <a:pt x="590291" y="74515"/>
                  </a:lnTo>
                  <a:cubicBezTo>
                    <a:pt x="590291" y="115668"/>
                    <a:pt x="556930" y="149029"/>
                    <a:pt x="515777" y="149029"/>
                  </a:cubicBezTo>
                  <a:lnTo>
                    <a:pt x="74515" y="149029"/>
                  </a:lnTo>
                  <a:cubicBezTo>
                    <a:pt x="33361" y="149029"/>
                    <a:pt x="0" y="115668"/>
                    <a:pt x="0" y="74515"/>
                  </a:cubicBezTo>
                  <a:lnTo>
                    <a:pt x="0" y="74515"/>
                  </a:lnTo>
                  <a:cubicBezTo>
                    <a:pt x="0" y="33361"/>
                    <a:pt x="33361" y="0"/>
                    <a:pt x="7451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90291" cy="20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01578" y="9624758"/>
            <a:ext cx="1930935" cy="235223"/>
          </a:xfrm>
          <a:custGeom>
            <a:avLst/>
            <a:gdLst/>
            <a:ahLst/>
            <a:cxnLst/>
            <a:rect l="l" t="t" r="r" b="b"/>
            <a:pathLst>
              <a:path w="1930935" h="235223">
                <a:moveTo>
                  <a:pt x="0" y="0"/>
                </a:moveTo>
                <a:lnTo>
                  <a:pt x="1930934" y="0"/>
                </a:lnTo>
                <a:lnTo>
                  <a:pt x="1930934" y="235223"/>
                </a:lnTo>
                <a:lnTo>
                  <a:pt x="0" y="23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2206239"/>
            <a:ext cx="18316089" cy="6254644"/>
            <a:chOff x="0" y="0"/>
            <a:chExt cx="4823990" cy="16473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23990" cy="1647314"/>
            </a:xfrm>
            <a:custGeom>
              <a:avLst/>
              <a:gdLst/>
              <a:ahLst/>
              <a:cxnLst/>
              <a:rect l="l" t="t" r="r" b="b"/>
              <a:pathLst>
                <a:path w="4823990" h="1647314">
                  <a:moveTo>
                    <a:pt x="0" y="0"/>
                  </a:moveTo>
                  <a:lnTo>
                    <a:pt x="4823990" y="0"/>
                  </a:lnTo>
                  <a:lnTo>
                    <a:pt x="4823990" y="1647314"/>
                  </a:lnTo>
                  <a:lnTo>
                    <a:pt x="0" y="164731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823990" cy="1704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18666" y="2665537"/>
            <a:ext cx="6377396" cy="2418949"/>
            <a:chOff x="0" y="0"/>
            <a:chExt cx="1679643" cy="6370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79643" cy="637090"/>
            </a:xfrm>
            <a:custGeom>
              <a:avLst/>
              <a:gdLst/>
              <a:ahLst/>
              <a:cxnLst/>
              <a:rect l="l" t="t" r="r" b="b"/>
              <a:pathLst>
                <a:path w="1679643" h="637090">
                  <a:moveTo>
                    <a:pt x="0" y="0"/>
                  </a:moveTo>
                  <a:lnTo>
                    <a:pt x="1679643" y="0"/>
                  </a:lnTo>
                  <a:lnTo>
                    <a:pt x="1679643" y="637090"/>
                  </a:lnTo>
                  <a:lnTo>
                    <a:pt x="0" y="6370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679643" cy="627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81904" y="2665537"/>
            <a:ext cx="6377396" cy="2418949"/>
            <a:chOff x="0" y="0"/>
            <a:chExt cx="1679643" cy="6370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79643" cy="637090"/>
            </a:xfrm>
            <a:custGeom>
              <a:avLst/>
              <a:gdLst/>
              <a:ahLst/>
              <a:cxnLst/>
              <a:rect l="l" t="t" r="r" b="b"/>
              <a:pathLst>
                <a:path w="1679643" h="637090">
                  <a:moveTo>
                    <a:pt x="0" y="0"/>
                  </a:moveTo>
                  <a:lnTo>
                    <a:pt x="1679643" y="0"/>
                  </a:lnTo>
                  <a:lnTo>
                    <a:pt x="1679643" y="637090"/>
                  </a:lnTo>
                  <a:lnTo>
                    <a:pt x="0" y="637090"/>
                  </a:lnTo>
                  <a:close/>
                </a:path>
              </a:pathLst>
            </a:custGeom>
            <a:solidFill>
              <a:srgbClr val="FFFEE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679643" cy="627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18666" y="5570261"/>
            <a:ext cx="6377396" cy="2418949"/>
            <a:chOff x="0" y="0"/>
            <a:chExt cx="1679643" cy="6370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79643" cy="637090"/>
            </a:xfrm>
            <a:custGeom>
              <a:avLst/>
              <a:gdLst/>
              <a:ahLst/>
              <a:cxnLst/>
              <a:rect l="l" t="t" r="r" b="b"/>
              <a:pathLst>
                <a:path w="1679643" h="637090">
                  <a:moveTo>
                    <a:pt x="0" y="0"/>
                  </a:moveTo>
                  <a:lnTo>
                    <a:pt x="1679643" y="0"/>
                  </a:lnTo>
                  <a:lnTo>
                    <a:pt x="1679643" y="637090"/>
                  </a:lnTo>
                  <a:lnTo>
                    <a:pt x="0" y="6370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1679643" cy="627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881904" y="5570261"/>
            <a:ext cx="6377396" cy="2418949"/>
            <a:chOff x="0" y="0"/>
            <a:chExt cx="1679643" cy="6370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79643" cy="637090"/>
            </a:xfrm>
            <a:custGeom>
              <a:avLst/>
              <a:gdLst/>
              <a:ahLst/>
              <a:cxnLst/>
              <a:rect l="l" t="t" r="r" b="b"/>
              <a:pathLst>
                <a:path w="1679643" h="637090">
                  <a:moveTo>
                    <a:pt x="0" y="0"/>
                  </a:moveTo>
                  <a:lnTo>
                    <a:pt x="1679643" y="0"/>
                  </a:lnTo>
                  <a:lnTo>
                    <a:pt x="1679643" y="637090"/>
                  </a:lnTo>
                  <a:lnTo>
                    <a:pt x="0" y="637090"/>
                  </a:lnTo>
                  <a:close/>
                </a:path>
              </a:pathLst>
            </a:custGeom>
            <a:solidFill>
              <a:srgbClr val="FFFEE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1679643" cy="627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2951199"/>
            <a:ext cx="1847626" cy="184762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EE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5855923"/>
            <a:ext cx="1847626" cy="184762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EE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58091" y="2950390"/>
            <a:ext cx="1847626" cy="184762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EE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030216" y="5855923"/>
            <a:ext cx="1847626" cy="1847626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EE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4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206022" y="3047514"/>
            <a:ext cx="1492981" cy="1397804"/>
          </a:xfrm>
          <a:custGeom>
            <a:avLst/>
            <a:gdLst/>
            <a:ahLst/>
            <a:cxnLst/>
            <a:rect l="l" t="t" r="r" b="b"/>
            <a:pathLst>
              <a:path w="1492981" h="1397804">
                <a:moveTo>
                  <a:pt x="0" y="0"/>
                </a:moveTo>
                <a:lnTo>
                  <a:pt x="1492982" y="0"/>
                </a:lnTo>
                <a:lnTo>
                  <a:pt x="1492982" y="1397804"/>
                </a:lnTo>
                <a:lnTo>
                  <a:pt x="0" y="1397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402419" y="6229642"/>
            <a:ext cx="1100188" cy="1100188"/>
          </a:xfrm>
          <a:custGeom>
            <a:avLst/>
            <a:gdLst/>
            <a:ahLst/>
            <a:cxnLst/>
            <a:rect l="l" t="t" r="r" b="b"/>
            <a:pathLst>
              <a:path w="1100188" h="1100188">
                <a:moveTo>
                  <a:pt x="0" y="0"/>
                </a:moveTo>
                <a:lnTo>
                  <a:pt x="1100188" y="0"/>
                </a:lnTo>
                <a:lnTo>
                  <a:pt x="1100188" y="1100188"/>
                </a:lnTo>
                <a:lnTo>
                  <a:pt x="0" y="1100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133261" y="3369811"/>
            <a:ext cx="1511285" cy="1008782"/>
          </a:xfrm>
          <a:custGeom>
            <a:avLst/>
            <a:gdLst/>
            <a:ahLst/>
            <a:cxnLst/>
            <a:rect l="l" t="t" r="r" b="b"/>
            <a:pathLst>
              <a:path w="1511285" h="1008782">
                <a:moveTo>
                  <a:pt x="0" y="0"/>
                </a:moveTo>
                <a:lnTo>
                  <a:pt x="1511284" y="0"/>
                </a:lnTo>
                <a:lnTo>
                  <a:pt x="1511284" y="1008783"/>
                </a:lnTo>
                <a:lnTo>
                  <a:pt x="0" y="10087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202801" y="6428591"/>
            <a:ext cx="1502456" cy="751228"/>
          </a:xfrm>
          <a:custGeom>
            <a:avLst/>
            <a:gdLst/>
            <a:ahLst/>
            <a:cxnLst/>
            <a:rect l="l" t="t" r="r" b="b"/>
            <a:pathLst>
              <a:path w="1502456" h="751228">
                <a:moveTo>
                  <a:pt x="0" y="0"/>
                </a:moveTo>
                <a:lnTo>
                  <a:pt x="1502456" y="0"/>
                </a:lnTo>
                <a:lnTo>
                  <a:pt x="1502456" y="751228"/>
                </a:lnTo>
                <a:lnTo>
                  <a:pt x="0" y="751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5207364" y="720637"/>
            <a:ext cx="7801980" cy="1066706"/>
            <a:chOff x="0" y="0"/>
            <a:chExt cx="2054842" cy="28094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054842" cy="280943"/>
            </a:xfrm>
            <a:custGeom>
              <a:avLst/>
              <a:gdLst/>
              <a:ahLst/>
              <a:cxnLst/>
              <a:rect l="l" t="t" r="r" b="b"/>
              <a:pathLst>
                <a:path w="2054842" h="280943">
                  <a:moveTo>
                    <a:pt x="50607" y="0"/>
                  </a:moveTo>
                  <a:lnTo>
                    <a:pt x="2004235" y="0"/>
                  </a:lnTo>
                  <a:cubicBezTo>
                    <a:pt x="2017657" y="0"/>
                    <a:pt x="2030529" y="5332"/>
                    <a:pt x="2040020" y="14823"/>
                  </a:cubicBezTo>
                  <a:cubicBezTo>
                    <a:pt x="2049511" y="24313"/>
                    <a:pt x="2054842" y="37185"/>
                    <a:pt x="2054842" y="50607"/>
                  </a:cubicBezTo>
                  <a:lnTo>
                    <a:pt x="2054842" y="230336"/>
                  </a:lnTo>
                  <a:cubicBezTo>
                    <a:pt x="2054842" y="243758"/>
                    <a:pt x="2049511" y="256630"/>
                    <a:pt x="2040020" y="266121"/>
                  </a:cubicBezTo>
                  <a:cubicBezTo>
                    <a:pt x="2030529" y="275611"/>
                    <a:pt x="2017657" y="280943"/>
                    <a:pt x="2004235" y="280943"/>
                  </a:cubicBezTo>
                  <a:lnTo>
                    <a:pt x="50607" y="280943"/>
                  </a:lnTo>
                  <a:cubicBezTo>
                    <a:pt x="37185" y="280943"/>
                    <a:pt x="24313" y="275611"/>
                    <a:pt x="14823" y="266121"/>
                  </a:cubicBezTo>
                  <a:cubicBezTo>
                    <a:pt x="5332" y="256630"/>
                    <a:pt x="0" y="243758"/>
                    <a:pt x="0" y="230336"/>
                  </a:cubicBezTo>
                  <a:lnTo>
                    <a:pt x="0" y="50607"/>
                  </a:lnTo>
                  <a:cubicBezTo>
                    <a:pt x="0" y="37185"/>
                    <a:pt x="5332" y="24313"/>
                    <a:pt x="14823" y="14823"/>
                  </a:cubicBezTo>
                  <a:cubicBezTo>
                    <a:pt x="24313" y="5332"/>
                    <a:pt x="37185" y="0"/>
                    <a:pt x="506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2054842" cy="347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 dirty="0">
                  <a:solidFill>
                    <a:srgbClr val="000000"/>
                  </a:solidFill>
                  <a:latin typeface="Arial" panose="020B0604020202020204" pitchFamily="34" charset="0"/>
                  <a:ea typeface="Canva Sans Bold"/>
                  <a:cs typeface="Arial" panose="020B0604020202020204" pitchFamily="34" charset="0"/>
                  <a:sym typeface="Canva Sans Bold"/>
                </a:rPr>
                <a:t>     CÁC THƯ VIỆN CHÍNH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-1133587" y="-2017713"/>
            <a:ext cx="3086100" cy="3086100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206946" y="-1632336"/>
            <a:ext cx="3086100" cy="3086100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5562248" y="877752"/>
            <a:ext cx="752475" cy="752475"/>
          </a:xfrm>
          <a:custGeom>
            <a:avLst/>
            <a:gdLst/>
            <a:ahLst/>
            <a:cxnLst/>
            <a:rect l="l" t="t" r="r" b="b"/>
            <a:pathLst>
              <a:path w="752475" h="752475">
                <a:moveTo>
                  <a:pt x="0" y="0"/>
                </a:moveTo>
                <a:lnTo>
                  <a:pt x="752475" y="0"/>
                </a:lnTo>
                <a:lnTo>
                  <a:pt x="752475" y="752475"/>
                </a:lnTo>
                <a:lnTo>
                  <a:pt x="0" y="752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5295270" y="8914486"/>
            <a:ext cx="2175327" cy="38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NHÓM 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64614" y="9299885"/>
            <a:ext cx="4823423" cy="32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Convolutional Neural Network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018720" y="2799898"/>
            <a:ext cx="5087055" cy="203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2"/>
              </a:lnSpc>
            </a:pPr>
            <a:r>
              <a:rPr lang="en-US" sz="2099" b="1" dirty="0">
                <a:solidFill>
                  <a:srgbClr val="393220"/>
                </a:solidFill>
                <a:latin typeface="Cabin Bold"/>
                <a:ea typeface="Cabin Bold"/>
                <a:cs typeface="Cabin Bold"/>
                <a:sym typeface="Cabin Bold"/>
              </a:rPr>
              <a:t>🎥 OpenCV (cv2)</a:t>
            </a: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Xử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lý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hình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ảnh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và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video real-time</a:t>
            </a: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Vẽ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hình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chữ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nhật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quanh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khuôn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mặt</a:t>
            </a:r>
            <a:endParaRPr lang="en-US" sz="2099" dirty="0">
              <a:solidFill>
                <a:srgbClr val="393220"/>
              </a:solidFill>
              <a:latin typeface="Arial" panose="020B0604020202020204" pitchFamily="34" charset="0"/>
              <a:ea typeface="Cabin"/>
              <a:cs typeface="Arial" panose="020B0604020202020204" pitchFamily="34" charset="0"/>
              <a:sym typeface="Cabin"/>
            </a:endParaRP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Chuyển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đổi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màu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sắc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(BGR ↔ RGB)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028648" y="2808324"/>
            <a:ext cx="5087055" cy="203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2"/>
              </a:lnSpc>
            </a:pPr>
            <a:r>
              <a:rPr lang="en-US" sz="2099" b="1" dirty="0">
                <a:solidFill>
                  <a:srgbClr val="393220"/>
                </a:solidFill>
                <a:latin typeface="Cabin Bold"/>
                <a:ea typeface="Cabin Bold"/>
                <a:cs typeface="Cabin Bold"/>
                <a:sym typeface="Cabin Bold"/>
              </a:rPr>
              <a:t>🧠 </a:t>
            </a:r>
            <a:r>
              <a:rPr lang="en-US" sz="2099" b="1" dirty="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TensorFlow/</a:t>
            </a:r>
            <a:r>
              <a:rPr lang="en-US" sz="2099" b="1" dirty="0" err="1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Keras</a:t>
            </a:r>
            <a:endParaRPr lang="en-US" sz="2099" b="1" dirty="0">
              <a:solidFill>
                <a:srgbClr val="000000"/>
              </a:solidFill>
              <a:latin typeface="Cabin Bold"/>
              <a:ea typeface="Cabin Bold"/>
              <a:cs typeface="Cabin Bold"/>
              <a:sym typeface="Cabin Bold"/>
            </a:endParaRP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Load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các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model AI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đã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train </a:t>
            </a: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Preprocessing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ảnh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cho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AI model</a:t>
            </a: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Predict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cảm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xúc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và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giới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tính</a:t>
            </a:r>
            <a:endParaRPr lang="en-US" sz="2099" dirty="0">
              <a:solidFill>
                <a:srgbClr val="393220"/>
              </a:solidFill>
              <a:latin typeface="Arial" panose="020B0604020202020204" pitchFamily="34" charset="0"/>
              <a:ea typeface="Cabin"/>
              <a:cs typeface="Arial" panose="020B0604020202020204" pitchFamily="34" charset="0"/>
              <a:sym typeface="Cabin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3018720" y="5697815"/>
            <a:ext cx="5087055" cy="203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2"/>
              </a:lnSpc>
            </a:pPr>
            <a:r>
              <a:rPr lang="en-US" sz="2099" b="1" dirty="0">
                <a:solidFill>
                  <a:srgbClr val="393220"/>
                </a:solidFill>
                <a:latin typeface="Cabin Bold"/>
                <a:ea typeface="Cabin Bold"/>
                <a:cs typeface="Cabin Bold"/>
                <a:sym typeface="Cabin Bold"/>
              </a:rPr>
              <a:t>🔍 </a:t>
            </a:r>
            <a:r>
              <a:rPr lang="en-US" sz="2099" b="1" dirty="0" err="1">
                <a:solidFill>
                  <a:srgbClr val="393220"/>
                </a:solidFill>
                <a:latin typeface="Cabin Bold"/>
                <a:ea typeface="Cabin Bold"/>
                <a:cs typeface="Cabin Bold"/>
                <a:sym typeface="Cabin Bold"/>
              </a:rPr>
              <a:t>CVLib</a:t>
            </a:r>
            <a:endParaRPr lang="en-US" sz="2099" b="1" dirty="0">
              <a:solidFill>
                <a:srgbClr val="393220"/>
              </a:solidFill>
              <a:latin typeface="Cabin Bold"/>
              <a:ea typeface="Cabin Bold"/>
              <a:cs typeface="Cabin Bold"/>
              <a:sym typeface="Cabin Bold"/>
            </a:endParaRP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Phát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hiện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khuôn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mặt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trong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ảnh</a:t>
            </a:r>
            <a:endParaRPr lang="en-US" sz="2099" dirty="0">
              <a:solidFill>
                <a:srgbClr val="393220"/>
              </a:solidFill>
              <a:latin typeface="Arial" panose="020B0604020202020204" pitchFamily="34" charset="0"/>
              <a:ea typeface="Cabin"/>
              <a:cs typeface="Arial" panose="020B0604020202020204" pitchFamily="34" charset="0"/>
              <a:sym typeface="Cabin"/>
            </a:endParaRP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Trả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về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tọa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độ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và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confidence score</a:t>
            </a: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Wrapper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đơn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giản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cho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face detection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028648" y="5729901"/>
            <a:ext cx="5087055" cy="203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2"/>
              </a:lnSpc>
            </a:pPr>
            <a:r>
              <a:rPr lang="en-US" sz="2099" b="1" dirty="0">
                <a:solidFill>
                  <a:srgbClr val="393220"/>
                </a:solidFill>
                <a:latin typeface="Cabin Bold"/>
                <a:ea typeface="Cabin Bold"/>
                <a:cs typeface="Cabin Bold"/>
                <a:sym typeface="Cabin Bold"/>
              </a:rPr>
              <a:t>🍽️🖼️ PIL (Pillow)</a:t>
            </a: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Xử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lý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ảnh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cho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GUI</a:t>
            </a: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Chuyển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đổi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format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ảnh</a:t>
            </a:r>
            <a:endParaRPr lang="en-US" sz="2099" dirty="0">
              <a:solidFill>
                <a:srgbClr val="393220"/>
              </a:solidFill>
              <a:latin typeface="Arial" panose="020B0604020202020204" pitchFamily="34" charset="0"/>
              <a:ea typeface="Cabin"/>
              <a:cs typeface="Arial" panose="020B0604020202020204" pitchFamily="34" charset="0"/>
              <a:sym typeface="Cabin"/>
            </a:endParaRPr>
          </a:p>
          <a:p>
            <a:pPr marL="453388" lvl="1" indent="-226694" algn="just">
              <a:lnSpc>
                <a:spcPts val="4052"/>
              </a:lnSpc>
              <a:buFont typeface="Arial"/>
              <a:buChar char="•"/>
            </a:pP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Resize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và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display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ảnh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trong</a:t>
            </a:r>
            <a:r>
              <a:rPr lang="en-US" sz="2099" dirty="0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 </a:t>
            </a:r>
            <a:r>
              <a:rPr lang="en-US" sz="2099" dirty="0" err="1">
                <a:solidFill>
                  <a:srgbClr val="393220"/>
                </a:solidFill>
                <a:latin typeface="Arial" panose="020B0604020202020204" pitchFamily="34" charset="0"/>
                <a:ea typeface="Cabin"/>
                <a:cs typeface="Arial" panose="020B0604020202020204" pitchFamily="34" charset="0"/>
                <a:sym typeface="Cabin"/>
              </a:rPr>
              <a:t>Tkinter</a:t>
            </a:r>
            <a:endParaRPr lang="en-US" sz="2099" dirty="0">
              <a:solidFill>
                <a:srgbClr val="393220"/>
              </a:solidFill>
              <a:latin typeface="Arial" panose="020B0604020202020204" pitchFamily="34" charset="0"/>
              <a:ea typeface="Cabin"/>
              <a:cs typeface="Arial" panose="020B0604020202020204" pitchFamily="34" charset="0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603</Words>
  <Application>Microsoft Office PowerPoint</Application>
  <PresentationFormat>Custom</PresentationFormat>
  <Paragraphs>116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Muli</vt:lpstr>
      <vt:lpstr>Cabin Bold</vt:lpstr>
      <vt:lpstr>Calibri</vt:lpstr>
      <vt:lpstr>Bungee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Purple Gradient Modern Artificial Intelligence Presentation</dc:title>
  <cp:lastModifiedBy>Minh Trần Công</cp:lastModifiedBy>
  <cp:revision>5</cp:revision>
  <dcterms:created xsi:type="dcterms:W3CDTF">2006-08-16T00:00:00Z</dcterms:created>
  <dcterms:modified xsi:type="dcterms:W3CDTF">2025-06-09T09:24:30Z</dcterms:modified>
  <dc:identifier>DAGYmZCaayc</dc:identifier>
</cp:coreProperties>
</file>